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23"/>
  </p:notesMasterIdLst>
  <p:handoutMasterIdLst>
    <p:handoutMasterId r:id="rId24"/>
  </p:handoutMasterIdLst>
  <p:sldIdLst>
    <p:sldId id="259" r:id="rId3"/>
    <p:sldId id="261" r:id="rId4"/>
    <p:sldId id="303" r:id="rId5"/>
    <p:sldId id="265" r:id="rId6"/>
    <p:sldId id="266" r:id="rId7"/>
    <p:sldId id="305" r:id="rId8"/>
    <p:sldId id="306" r:id="rId9"/>
    <p:sldId id="307" r:id="rId10"/>
    <p:sldId id="308" r:id="rId11"/>
    <p:sldId id="309" r:id="rId12"/>
    <p:sldId id="310" r:id="rId13"/>
    <p:sldId id="311" r:id="rId14"/>
    <p:sldId id="313" r:id="rId15"/>
    <p:sldId id="315" r:id="rId16"/>
    <p:sldId id="297" r:id="rId17"/>
    <p:sldId id="302" r:id="rId18"/>
    <p:sldId id="286" r:id="rId19"/>
    <p:sldId id="287" r:id="rId20"/>
    <p:sldId id="314" r:id="rId21"/>
    <p:sldId id="312" r:id="rId22"/>
  </p:sldIdLst>
  <p:sldSz cx="12192000" cy="6858000"/>
  <p:notesSz cx="6858000" cy="9144000"/>
  <p:custDataLst>
    <p:tags r:id="rId25"/>
  </p:custDataLst>
  <p:defaultTextStyle>
    <a:defPPr>
      <a:defRPr lang="nl-NL"/>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3CF"/>
    <a:srgbClr val="FFFFFF"/>
    <a:srgbClr val="3A4C36"/>
    <a:srgbClr val="586D2D"/>
    <a:srgbClr val="7C9B3F"/>
    <a:srgbClr val="D7E4BD"/>
    <a:srgbClr val="276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p:cViewPr varScale="1">
        <p:scale>
          <a:sx n="59" d="100"/>
          <a:sy n="59" d="100"/>
        </p:scale>
        <p:origin x="84" y="360"/>
      </p:cViewPr>
      <p:guideLst>
        <p:guide orient="horz" pos="2160"/>
        <p:guide pos="3840"/>
      </p:guideLst>
    </p:cSldViewPr>
  </p:slideViewPr>
  <p:notesTextViewPr>
    <p:cViewPr>
      <p:scale>
        <a:sx n="100" d="100"/>
        <a:sy n="100" d="100"/>
      </p:scale>
      <p:origin x="0" y="0"/>
    </p:cViewPr>
  </p:notesTextViewPr>
  <p:notesViewPr>
    <p:cSldViewPr>
      <p:cViewPr varScale="1">
        <p:scale>
          <a:sx n="94" d="100"/>
          <a:sy n="94" d="100"/>
        </p:scale>
        <p:origin x="-42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286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286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DCFAE84-7DA1-4AD3-8048-CA82355A8A37}" type="slidenum">
              <a:rPr lang="nl-NL"/>
              <a:pPr/>
              <a:t>‹#›</a:t>
            </a:fld>
            <a:endParaRPr lang="nl-NL"/>
          </a:p>
        </p:txBody>
      </p:sp>
    </p:spTree>
    <p:extLst>
      <p:ext uri="{BB962C8B-B14F-4D97-AF65-F5344CB8AC3E}">
        <p14:creationId xmlns:p14="http://schemas.microsoft.com/office/powerpoint/2010/main" val="499591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E5616D-1653-4A72-A4BA-E11F684B3036}" type="slidenum">
              <a:rPr lang="nl-NL"/>
              <a:pPr/>
              <a:t>‹#›</a:t>
            </a:fld>
            <a:endParaRPr lang="nl-NL"/>
          </a:p>
        </p:txBody>
      </p:sp>
    </p:spTree>
    <p:extLst>
      <p:ext uri="{BB962C8B-B14F-4D97-AF65-F5344CB8AC3E}">
        <p14:creationId xmlns:p14="http://schemas.microsoft.com/office/powerpoint/2010/main" val="3580772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charset="0"/>
      </a:defRPr>
    </a:lvl1pPr>
    <a:lvl2pPr marL="457200" algn="l" rtl="0" fontAlgn="base">
      <a:spcBef>
        <a:spcPct val="30000"/>
      </a:spcBef>
      <a:spcAft>
        <a:spcPct val="0"/>
      </a:spcAft>
      <a:defRPr sz="1200" kern="1200">
        <a:solidFill>
          <a:schemeClr val="tx1"/>
        </a:solidFill>
        <a:latin typeface="Verdana" pitchFamily="34" charset="0"/>
        <a:ea typeface="+mn-ea"/>
        <a:cs typeface="Arial" charset="0"/>
      </a:defRPr>
    </a:lvl2pPr>
    <a:lvl3pPr marL="914400" algn="l" rtl="0" fontAlgn="base">
      <a:spcBef>
        <a:spcPct val="30000"/>
      </a:spcBef>
      <a:spcAft>
        <a:spcPct val="0"/>
      </a:spcAft>
      <a:defRPr sz="1200" kern="1200">
        <a:solidFill>
          <a:schemeClr val="tx1"/>
        </a:solidFill>
        <a:latin typeface="Verdana" pitchFamily="34" charset="0"/>
        <a:ea typeface="+mn-ea"/>
        <a:cs typeface="Arial" charset="0"/>
      </a:defRPr>
    </a:lvl3pPr>
    <a:lvl4pPr marL="1371600" algn="l" rtl="0" fontAlgn="base">
      <a:spcBef>
        <a:spcPct val="30000"/>
      </a:spcBef>
      <a:spcAft>
        <a:spcPct val="0"/>
      </a:spcAft>
      <a:defRPr sz="1200" kern="1200">
        <a:solidFill>
          <a:schemeClr val="tx1"/>
        </a:solidFill>
        <a:latin typeface="Verdana" pitchFamily="34" charset="0"/>
        <a:ea typeface="+mn-ea"/>
        <a:cs typeface="Arial" charset="0"/>
      </a:defRPr>
    </a:lvl4pPr>
    <a:lvl5pPr marL="1828800" algn="l" rtl="0" fontAlgn="base">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a:xfrm>
            <a:off x="139700" y="768350"/>
            <a:ext cx="6819900" cy="3836988"/>
          </a:xfrm>
          <a:ln/>
        </p:spPr>
      </p:sp>
      <p:sp>
        <p:nvSpPr>
          <p:cNvPr id="24579" name="Tijdelijke aanduiding voor notities 2"/>
          <p:cNvSpPr>
            <a:spLocks noGrp="1"/>
          </p:cNvSpPr>
          <p:nvPr>
            <p:ph type="body" idx="1"/>
          </p:nvPr>
        </p:nvSpPr>
        <p:spPr>
          <a:noFill/>
        </p:spPr>
        <p:txBody>
          <a:bodyPr/>
          <a:lstStyle/>
          <a:p>
            <a:pPr eaLnBrk="1" hangingPunct="1"/>
            <a:r>
              <a:rPr lang="nl-NL" b="1"/>
              <a:t>Uitleg model</a:t>
            </a:r>
            <a:endParaRPr lang="nl-NL"/>
          </a:p>
          <a:p>
            <a:pPr eaLnBrk="1" hangingPunct="1"/>
            <a:r>
              <a:rPr lang="nl-NL" b="1"/>
              <a:t> </a:t>
            </a:r>
            <a:endParaRPr lang="nl-NL"/>
          </a:p>
          <a:p>
            <a:pPr eaLnBrk="1" hangingPunct="1"/>
            <a:r>
              <a:rPr lang="nl-NL"/>
              <a:t>In dit model leidt de geurbelasting tot een waarneming bij omwonenden. De waarneming verloopt via de recep­toren in het reukepitheel. Volgend op de stimulatie van de receptoren ontstaat waarneming van de frequentie, de intensiteit, de hedonische waarde en de kwaliteit (bijvoorbeeld ‘oplosmiddel­ach­tig’) van de geur. In deze waar­ne­ming kunnen zich individuele verschillen voordoen, die gerelateerd zijn aan demografische (geslacht, leeftijd), sociaal-economische en persoonsgebonden factoren. De pijl vanuit deze factoren naar de waarneming kent één richting.</a:t>
            </a:r>
          </a:p>
          <a:p>
            <a:pPr eaLnBrk="1" hangingPunct="1"/>
            <a:r>
              <a:rPr lang="nl-NL"/>
              <a:t> </a:t>
            </a:r>
          </a:p>
          <a:p>
            <a:pPr eaLnBrk="1" hangingPunct="1"/>
            <a:r>
              <a:rPr lang="nl-NL"/>
              <a:t>Onder cognitieve factoren wordt verstaan de wijze waarop mensen informatie selecteren en verwerken. Voorbeelden hiervan zijn de attitude ten opzichte van de geurbron (bijvoorbeeld angst of boosheid) en de verwach­tingen over de geurbelasting in de toekomst. Bij cognitieve factoren wijzen de pijlen in twee richtingen, namelijk van en naar waarneming. De invloed is dus wederkerig. Mensen, die geloven dat geur slecht is voor de gezondheid, letten meer op geuren in hun omgeving of zijn eerder gealarmeerd door onprettige geuren, zodat zij deze als intenser waarnemen. Omgekeerd, kan dit geloof ook weer beïnvloed worden door gedane waarnemingen.</a:t>
            </a:r>
          </a:p>
          <a:p>
            <a:pPr eaLnBrk="1" hangingPunct="1"/>
            <a:r>
              <a:rPr lang="nl-NL"/>
              <a:t> </a:t>
            </a:r>
          </a:p>
          <a:p>
            <a:pPr eaLnBrk="1" hangingPunct="1"/>
            <a:r>
              <a:rPr lang="nl-NL"/>
              <a:t>Door mensen wordt de waarneming van de geur in twee stappen geëvalueerd. Bij de primaire evaluatie wordt ingeschat of de geur potentieel bedreigend is. Wordt de geur als onaangenaam of de situatie als potentieel bedreigend beschouwd dan leidt dit tot hinder. De hinder is het gezondheidseffect, het is psychologisch van aard, maar er hoeven geen andere effecten te zijn. Bij de secundaire evaluatie van de waarneming van de geur, beoor­deelt het individu of het met die potentieel bedreigende situatie goed overweg kan (coping). Geeft de uit­komst van deze evaluatie aan, dat het individu hiermee onvol­doende mee om kan gaan, dan zal er stress worden ervaren met de daaraan gerelateerde fysio­logische effecten. De hinder gaat dan vergezeld van stressgerelateerde lichamelijke gezondheids­effecten. Voor de demografische, sociaal-economische, persoonsgebonden en cognitieve factoren geldt, dat zij naast de waarneming ook het proces van evaluatie van deze waarneming kunnen beïnvloeden.</a:t>
            </a:r>
          </a:p>
          <a:p>
            <a:pPr eaLnBrk="1" hangingPunct="1"/>
            <a:r>
              <a:rPr lang="nl-NL"/>
              <a:t> </a:t>
            </a:r>
          </a:p>
          <a:p>
            <a:pPr eaLnBrk="1" hangingPunct="1"/>
            <a:r>
              <a:rPr lang="nl-NL"/>
              <a:t>De evaluatie van de geur kan ook leiden tot hinder, verstoring van gedrag of activiteiten en stress. Iemand die hinder ervaart maar geen stress kan niettemin verstoring van activiteiten of gedrag vertonen. De relatie tussen hinder en verstoring is wederkerig: als iemand gehinderd is kan dit leiden tot verstoring en andersom. Stress kan eveneens leiden tot verstoring.</a:t>
            </a:r>
          </a:p>
          <a:p>
            <a:pPr eaLnBrk="1" hangingPunct="1"/>
            <a:endParaRPr lang="nl-NL"/>
          </a:p>
        </p:txBody>
      </p:sp>
      <p:sp>
        <p:nvSpPr>
          <p:cNvPr id="24580" name="Tijdelijke aanduiding voor dianummer 3"/>
          <p:cNvSpPr>
            <a:spLocks noGrp="1"/>
          </p:cNvSpPr>
          <p:nvPr>
            <p:ph type="sldNum" sz="quarter" idx="5"/>
          </p:nvPr>
        </p:nvSpPr>
        <p:spPr>
          <a:noFill/>
        </p:spPr>
        <p:txBody>
          <a:bodyPr/>
          <a:lstStyle>
            <a:lvl1pPr defTabSz="952544" eaLnBrk="0" hangingPunct="0">
              <a:defRPr sz="2100">
                <a:solidFill>
                  <a:srgbClr val="174565"/>
                </a:solidFill>
                <a:latin typeface="Arial" charset="0"/>
              </a:defRPr>
            </a:lvl1pPr>
            <a:lvl2pPr marL="769930" indent="-296126" defTabSz="952544" eaLnBrk="0" hangingPunct="0">
              <a:defRPr sz="2100">
                <a:solidFill>
                  <a:srgbClr val="174565"/>
                </a:solidFill>
                <a:latin typeface="Arial" charset="0"/>
              </a:defRPr>
            </a:lvl2pPr>
            <a:lvl3pPr marL="1184509" indent="-236901" defTabSz="952544" eaLnBrk="0" hangingPunct="0">
              <a:defRPr sz="2100">
                <a:solidFill>
                  <a:srgbClr val="174565"/>
                </a:solidFill>
                <a:latin typeface="Arial" charset="0"/>
              </a:defRPr>
            </a:lvl3pPr>
            <a:lvl4pPr marL="1658313" indent="-236901" defTabSz="952544" eaLnBrk="0" hangingPunct="0">
              <a:defRPr sz="2100">
                <a:solidFill>
                  <a:srgbClr val="174565"/>
                </a:solidFill>
                <a:latin typeface="Arial" charset="0"/>
              </a:defRPr>
            </a:lvl4pPr>
            <a:lvl5pPr marL="2132115" indent="-236901" defTabSz="952544" eaLnBrk="0" hangingPunct="0">
              <a:defRPr sz="2100">
                <a:solidFill>
                  <a:srgbClr val="174565"/>
                </a:solidFill>
                <a:latin typeface="Arial" charset="0"/>
              </a:defRPr>
            </a:lvl5pPr>
            <a:lvl6pPr marL="2605919" indent="-236901" defTabSz="952544" eaLnBrk="0" fontAlgn="base" hangingPunct="0">
              <a:spcBef>
                <a:spcPct val="0"/>
              </a:spcBef>
              <a:spcAft>
                <a:spcPct val="0"/>
              </a:spcAft>
              <a:defRPr sz="2100">
                <a:solidFill>
                  <a:srgbClr val="174565"/>
                </a:solidFill>
                <a:latin typeface="Arial" charset="0"/>
              </a:defRPr>
            </a:lvl6pPr>
            <a:lvl7pPr marL="3079724" indent="-236901" defTabSz="952544" eaLnBrk="0" fontAlgn="base" hangingPunct="0">
              <a:spcBef>
                <a:spcPct val="0"/>
              </a:spcBef>
              <a:spcAft>
                <a:spcPct val="0"/>
              </a:spcAft>
              <a:defRPr sz="2100">
                <a:solidFill>
                  <a:srgbClr val="174565"/>
                </a:solidFill>
                <a:latin typeface="Arial" charset="0"/>
              </a:defRPr>
            </a:lvl7pPr>
            <a:lvl8pPr marL="3553527" indent="-236901" defTabSz="952544" eaLnBrk="0" fontAlgn="base" hangingPunct="0">
              <a:spcBef>
                <a:spcPct val="0"/>
              </a:spcBef>
              <a:spcAft>
                <a:spcPct val="0"/>
              </a:spcAft>
              <a:defRPr sz="2100">
                <a:solidFill>
                  <a:srgbClr val="174565"/>
                </a:solidFill>
                <a:latin typeface="Arial" charset="0"/>
              </a:defRPr>
            </a:lvl8pPr>
            <a:lvl9pPr marL="4027330" indent="-236901" defTabSz="952544" eaLnBrk="0" fontAlgn="base" hangingPunct="0">
              <a:spcBef>
                <a:spcPct val="0"/>
              </a:spcBef>
              <a:spcAft>
                <a:spcPct val="0"/>
              </a:spcAft>
              <a:defRPr sz="2100">
                <a:solidFill>
                  <a:srgbClr val="174565"/>
                </a:solidFill>
                <a:latin typeface="Arial" charset="0"/>
              </a:defRPr>
            </a:lvl9pPr>
          </a:lstStyle>
          <a:p>
            <a:pPr eaLnBrk="1" hangingPunct="1"/>
            <a:fld id="{43926A18-1158-4C2D-BA70-EFA1BB3E5E17}" type="slidenum">
              <a:rPr lang="en-US" sz="1200">
                <a:solidFill>
                  <a:schemeClr val="tx1"/>
                </a:solidFill>
              </a:rPr>
              <a:pPr eaLnBrk="1" hangingPunct="1"/>
              <a:t>4</a:t>
            </a:fld>
            <a:endParaRPr lang="en-US" sz="1200">
              <a:solidFill>
                <a:schemeClr val="tx1"/>
              </a:solidFill>
            </a:endParaRPr>
          </a:p>
        </p:txBody>
      </p:sp>
    </p:spTree>
    <p:extLst>
      <p:ext uri="{BB962C8B-B14F-4D97-AF65-F5344CB8AC3E}">
        <p14:creationId xmlns:p14="http://schemas.microsoft.com/office/powerpoint/2010/main" val="1299286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OPLEGNOTITIE:</a:t>
            </a:r>
          </a:p>
          <a:p>
            <a:pPr marL="171450" indent="-171450">
              <a:buFontTx/>
              <a:buChar char="-"/>
            </a:pPr>
            <a:r>
              <a:rPr lang="nl-NL" dirty="0"/>
              <a:t>Luchtwassers</a:t>
            </a:r>
          </a:p>
          <a:p>
            <a:pPr marL="171450" indent="-171450">
              <a:buFontTx/>
              <a:buChar char="-"/>
            </a:pPr>
            <a:r>
              <a:rPr lang="nl-NL" dirty="0"/>
              <a:t>Stacks </a:t>
            </a:r>
            <a:r>
              <a:rPr lang="nl-NL" dirty="0" err="1"/>
              <a:t>versus’”generieke</a:t>
            </a:r>
            <a:r>
              <a:rPr lang="nl-NL" dirty="0"/>
              <a:t> omzetting” van LTFD-geureenheden</a:t>
            </a:r>
            <a:r>
              <a:rPr lang="nl-NL" baseline="0" dirty="0"/>
              <a:t> naar </a:t>
            </a:r>
            <a:r>
              <a:rPr lang="nl-NL" baseline="0" dirty="0" err="1"/>
              <a:t>odour</a:t>
            </a:r>
            <a:r>
              <a:rPr lang="nl-NL" baseline="0" dirty="0"/>
              <a:t> units…</a:t>
            </a:r>
          </a:p>
          <a:p>
            <a:pPr marL="171450" indent="-171450">
              <a:buFontTx/>
              <a:buChar char="-"/>
            </a:pPr>
            <a:r>
              <a:rPr lang="nl-NL" baseline="0" dirty="0"/>
              <a:t>Grote onzekerheden in PRA-relaties!! Daar wordt i beleid op geen enkele wijze rekening mee gehouden.</a:t>
            </a:r>
          </a:p>
          <a:p>
            <a:pPr marL="171450" indent="-171450">
              <a:buFontTx/>
              <a:buChar char="-"/>
            </a:pPr>
            <a:r>
              <a:rPr lang="nl-NL" baseline="0" dirty="0"/>
              <a:t>Contextuele en persoonlijke factoren = onzeker in beide richtingen</a:t>
            </a:r>
          </a:p>
          <a:p>
            <a:pPr marL="171450" indent="-171450">
              <a:buFontTx/>
              <a:buChar char="-"/>
            </a:pPr>
            <a:r>
              <a:rPr lang="nl-NL" baseline="0" dirty="0"/>
              <a:t>Vraagstelling PRA leidt aannemelijk tot lagere hinderrapportage</a:t>
            </a:r>
            <a:endParaRPr lang="nl-NL" dirty="0"/>
          </a:p>
        </p:txBody>
      </p:sp>
      <p:sp>
        <p:nvSpPr>
          <p:cNvPr id="4" name="Tijdelijke aanduiding voor dianummer 3"/>
          <p:cNvSpPr>
            <a:spLocks noGrp="1"/>
          </p:cNvSpPr>
          <p:nvPr>
            <p:ph type="sldNum" sz="quarter" idx="10"/>
          </p:nvPr>
        </p:nvSpPr>
        <p:spPr/>
        <p:txBody>
          <a:bodyPr/>
          <a:lstStyle/>
          <a:p>
            <a:fld id="{F12FEBF8-4604-47B2-9379-1611E08DA708}" type="slidenum">
              <a:rPr lang="nl-NL" smtClean="0"/>
              <a:t>17</a:t>
            </a:fld>
            <a:endParaRPr lang="nl-NL"/>
          </a:p>
        </p:txBody>
      </p:sp>
    </p:spTree>
    <p:extLst>
      <p:ext uri="{BB962C8B-B14F-4D97-AF65-F5344CB8AC3E}">
        <p14:creationId xmlns:p14="http://schemas.microsoft.com/office/powerpoint/2010/main" val="138753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 name="Rechthoek 6" descr="Placeholder_Color"/>
          <p:cNvSpPr/>
          <p:nvPr userDrawn="1"/>
        </p:nvSpPr>
        <p:spPr bwMode="auto">
          <a:xfrm>
            <a:off x="6096000" y="0"/>
            <a:ext cx="6115200" cy="6872400"/>
          </a:xfrm>
          <a:prstGeom prst="rect">
            <a:avLst/>
          </a:prstGeom>
          <a:solidFill>
            <a:srgbClr val="E17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3078" name="sSlideNumber"/>
          <p:cNvSpPr>
            <a:spLocks noGrp="1" noChangeArrowheads="1"/>
          </p:cNvSpPr>
          <p:nvPr>
            <p:ph type="sldNum" sz="quarter" idx="4"/>
          </p:nvPr>
        </p:nvSpPr>
        <p:spPr>
          <a:xfrm>
            <a:off x="647701" y="6405563"/>
            <a:ext cx="480484" cy="144462"/>
          </a:xfrm>
        </p:spPr>
        <p:txBody>
          <a:bodyPr/>
          <a:lstStyle>
            <a:lvl1pPr>
              <a:defRPr/>
            </a:lvl1pPr>
          </a:lstStyle>
          <a:p>
            <a:fld id="{6CD565EB-E03B-43D7-A25A-F0DC0244879F}" type="slidenum">
              <a:rPr lang="nl-NL"/>
              <a:pPr/>
              <a:t>‹#›</a:t>
            </a:fld>
            <a:endParaRPr lang="nl-NL"/>
          </a:p>
        </p:txBody>
      </p:sp>
      <p:pic>
        <p:nvPicPr>
          <p:cNvPr id="3090" name="sImage"/>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0" y="0"/>
            <a:ext cx="609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sTitle"/>
          <p:cNvSpPr>
            <a:spLocks noGrp="1" noChangeArrowheads="1"/>
          </p:cNvSpPr>
          <p:nvPr>
            <p:ph type="ctrTitle"/>
          </p:nvPr>
        </p:nvSpPr>
        <p:spPr>
          <a:xfrm>
            <a:off x="6669617" y="2097088"/>
            <a:ext cx="4874683" cy="1223962"/>
          </a:xfrm>
        </p:spPr>
        <p:txBody>
          <a:bodyPr wrap="square"/>
          <a:lstStyle>
            <a:lvl1pPr>
              <a:defRPr>
                <a:solidFill>
                  <a:srgbClr val="FFFFFF"/>
                </a:solidFill>
              </a:defRPr>
            </a:lvl1pPr>
          </a:lstStyle>
          <a:p>
            <a:pPr lvl="0"/>
            <a:r>
              <a:rPr lang="nl-NL" noProof="0"/>
              <a:t>Klik om stijl te bewerken</a:t>
            </a:r>
          </a:p>
        </p:txBody>
      </p:sp>
      <p:sp>
        <p:nvSpPr>
          <p:cNvPr id="3075" name="sSubtitle"/>
          <p:cNvSpPr>
            <a:spLocks noGrp="1" noChangeArrowheads="1"/>
          </p:cNvSpPr>
          <p:nvPr>
            <p:ph type="subTitle" idx="1"/>
          </p:nvPr>
        </p:nvSpPr>
        <p:spPr>
          <a:xfrm>
            <a:off x="6669617" y="3568701"/>
            <a:ext cx="4874683" cy="2740025"/>
          </a:xfrm>
        </p:spPr>
        <p:txBody>
          <a:bodyPr/>
          <a:lstStyle>
            <a:lvl1pPr marL="0" indent="0">
              <a:buFont typeface="Verdana" pitchFamily="34" charset="0"/>
              <a:buNone/>
              <a:defRPr>
                <a:solidFill>
                  <a:srgbClr val="FFFFFF"/>
                </a:solidFill>
              </a:defRPr>
            </a:lvl1pPr>
          </a:lstStyle>
          <a:p>
            <a:pPr lvl="0"/>
            <a:r>
              <a:rPr lang="nl-NL" noProof="0"/>
              <a:t>Klikken om de ondertitelstijl van het model te bewerken</a:t>
            </a:r>
          </a:p>
        </p:txBody>
      </p:sp>
      <p:sp>
        <p:nvSpPr>
          <p:cNvPr id="3076" name="sDateTime"/>
          <p:cNvSpPr>
            <a:spLocks noGrp="1" noChangeArrowheads="1"/>
          </p:cNvSpPr>
          <p:nvPr>
            <p:ph type="dt" sz="half" idx="2"/>
          </p:nvPr>
        </p:nvSpPr>
        <p:spPr>
          <a:xfrm>
            <a:off x="6669617" y="6405563"/>
            <a:ext cx="4874683" cy="144462"/>
          </a:xfrm>
        </p:spPr>
        <p:txBody>
          <a:bodyPr/>
          <a:lstStyle>
            <a:lvl1pPr>
              <a:defRPr/>
            </a:lvl1pPr>
          </a:lstStyle>
          <a:p>
            <a:r>
              <a:rPr lang="nl-NL" dirty="0" err="1"/>
              <a:t>vbcvb</a:t>
            </a:r>
            <a:r>
              <a:rPr lang="nl-NL" dirty="0"/>
              <a:t> | </a:t>
            </a:r>
            <a:r>
              <a:rPr lang="nl-NL" dirty="0" err="1"/>
              <a:t>Date_Text</a:t>
            </a:r>
            <a:endParaRPr lang="nl-NL" dirty="0"/>
          </a:p>
        </p:txBody>
      </p:sp>
      <p:sp>
        <p:nvSpPr>
          <p:cNvPr id="3077" name="sFooter"/>
          <p:cNvSpPr>
            <a:spLocks noGrp="1" noChangeArrowheads="1"/>
          </p:cNvSpPr>
          <p:nvPr>
            <p:ph type="ftr" sz="quarter" idx="3"/>
          </p:nvPr>
        </p:nvSpPr>
        <p:spPr>
          <a:xfrm>
            <a:off x="6669617" y="6588126"/>
            <a:ext cx="4874683" cy="144463"/>
          </a:xfrm>
        </p:spPr>
        <p:txBody>
          <a:bodyPr/>
          <a:lstStyle>
            <a:lvl1pPr>
              <a:defRPr/>
            </a:lvl1pPr>
          </a:lstStyle>
          <a:p>
            <a:endParaRPr lang="nl-NL"/>
          </a:p>
        </p:txBody>
      </p:sp>
      <p:pic>
        <p:nvPicPr>
          <p:cNvPr id="3089" name="sLogo" descr="Placeholder_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2700"/>
            <a:ext cx="12192000"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FC21E99-CB6E-4E1C-8709-25BF64FEA530}" type="slidenum">
              <a:rPr lang="nl-NL"/>
              <a:pPr/>
              <a:t>‹#›</a:t>
            </a:fld>
            <a:endParaRPr lang="nl-NL"/>
          </a:p>
        </p:txBody>
      </p:sp>
    </p:spTree>
    <p:extLst>
      <p:ext uri="{BB962C8B-B14F-4D97-AF65-F5344CB8AC3E}">
        <p14:creationId xmlns:p14="http://schemas.microsoft.com/office/powerpoint/2010/main" val="3915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47701" y="1844675"/>
            <a:ext cx="53467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97601" y="1844675"/>
            <a:ext cx="53467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EA42A785-64EA-4B8F-81CD-7A67EAD0729B}" type="slidenum">
              <a:rPr lang="nl-NL"/>
              <a:pPr/>
              <a:t>‹#›</a:t>
            </a:fld>
            <a:endParaRPr lang="nl-NL"/>
          </a:p>
        </p:txBody>
      </p:sp>
    </p:spTree>
    <p:extLst>
      <p:ext uri="{BB962C8B-B14F-4D97-AF65-F5344CB8AC3E}">
        <p14:creationId xmlns:p14="http://schemas.microsoft.com/office/powerpoint/2010/main" val="204184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a:p>
            <a:endParaRPr lang="nl-NL" dirty="0"/>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0D7EC441-ABE4-4671-B137-C1B5ED135025}" type="slidenum">
              <a:rPr lang="nl-NL"/>
              <a:pPr/>
              <a:t>‹#›</a:t>
            </a:fld>
            <a:endParaRPr lang="nl-NL"/>
          </a:p>
        </p:txBody>
      </p:sp>
    </p:spTree>
    <p:extLst>
      <p:ext uri="{BB962C8B-B14F-4D97-AF65-F5344CB8AC3E}">
        <p14:creationId xmlns:p14="http://schemas.microsoft.com/office/powerpoint/2010/main" val="161689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C0069984-EEED-42CC-9FA2-6EBB6845CC93}" type="slidenum">
              <a:rPr lang="nl-NL"/>
              <a:pPr/>
              <a:t>‹#›</a:t>
            </a:fld>
            <a:endParaRPr lang="nl-NL"/>
          </a:p>
        </p:txBody>
      </p:sp>
    </p:spTree>
    <p:extLst>
      <p:ext uri="{BB962C8B-B14F-4D97-AF65-F5344CB8AC3E}">
        <p14:creationId xmlns:p14="http://schemas.microsoft.com/office/powerpoint/2010/main" val="9044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AD486EE3-D91E-425E-8B7F-0C6C8FF0B430}" type="slidenum">
              <a:rPr lang="nl-NL"/>
              <a:pPr/>
              <a:t>‹#›</a:t>
            </a:fld>
            <a:endParaRPr lang="nl-NL"/>
          </a:p>
        </p:txBody>
      </p:sp>
    </p:spTree>
    <p:extLst>
      <p:ext uri="{BB962C8B-B14F-4D97-AF65-F5344CB8AC3E}">
        <p14:creationId xmlns:p14="http://schemas.microsoft.com/office/powerpoint/2010/main" val="198215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nl-NL"/>
              <a:t>Klik om stijl te bewerken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0318C9AD-AF04-4623-924D-69D96B3C756D}" type="slidenum">
              <a:rPr lang="nl-NL"/>
              <a:pPr/>
              <a:t>‹#›</a:t>
            </a:fld>
            <a:endParaRPr lang="nl-NL"/>
          </a:p>
        </p:txBody>
      </p:sp>
    </p:spTree>
    <p:extLst>
      <p:ext uri="{BB962C8B-B14F-4D97-AF65-F5344CB8AC3E}">
        <p14:creationId xmlns:p14="http://schemas.microsoft.com/office/powerpoint/2010/main" val="85206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9403" y="1268760"/>
            <a:ext cx="11137237" cy="5472608"/>
          </a:xfrm>
        </p:spPr>
        <p:txBody>
          <a:bodyPr/>
          <a:lstStyle>
            <a:lvl1pPr>
              <a:defRPr>
                <a:solidFill>
                  <a:srgbClr val="4A5B67"/>
                </a:solidFill>
              </a:defRPr>
            </a:lvl1pPr>
            <a:lvl2pPr>
              <a:defRPr>
                <a:solidFill>
                  <a:srgbClr val="4A5B67"/>
                </a:solidFill>
              </a:defRPr>
            </a:lvl2pPr>
            <a:lvl3pPr>
              <a:defRPr>
                <a:solidFill>
                  <a:srgbClr val="4A5B67"/>
                </a:solidFill>
              </a:defRPr>
            </a:lvl3pPr>
            <a:lvl4pPr>
              <a:defRPr>
                <a:solidFill>
                  <a:srgbClr val="4A5B67"/>
                </a:solidFill>
              </a:defRPr>
            </a:lvl4pPr>
            <a:lvl5pPr>
              <a:defRPr>
                <a:solidFill>
                  <a:srgbClr val="4A5B6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719403" y="44624"/>
            <a:ext cx="11137237" cy="1080120"/>
          </a:xfrm>
        </p:spPr>
        <p:txBody>
          <a:bodyPr wrap="square" lIns="36000" rIns="36000"/>
          <a:lstStyle>
            <a:lvl1pPr>
              <a:defRPr>
                <a:solidFill>
                  <a:srgbClr val="4A5B67"/>
                </a:solidFill>
              </a:defRPr>
            </a:lvl1pPr>
          </a:lstStyle>
          <a:p>
            <a:r>
              <a:rPr lang="nl-NL" dirty="0"/>
              <a:t>Klik om de stijl te bewerken</a:t>
            </a:r>
          </a:p>
        </p:txBody>
      </p:sp>
    </p:spTree>
    <p:extLst>
      <p:ext uri="{BB962C8B-B14F-4D97-AF65-F5344CB8AC3E}">
        <p14:creationId xmlns:p14="http://schemas.microsoft.com/office/powerpoint/2010/main" val="34624448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hthoek 10" descr="Placeholder_Color_Down"/>
          <p:cNvSpPr/>
          <p:nvPr userDrawn="1"/>
        </p:nvSpPr>
        <p:spPr bwMode="auto">
          <a:xfrm>
            <a:off x="0" y="6325200"/>
            <a:ext cx="12225600" cy="532800"/>
          </a:xfrm>
          <a:prstGeom prst="rect">
            <a:avLst/>
          </a:prstGeom>
          <a:solidFill>
            <a:srgbClr val="E17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1" name="Rechthoek 9" descr="Placeholder_Color_Up"/>
          <p:cNvSpPr/>
          <p:nvPr userDrawn="1"/>
        </p:nvSpPr>
        <p:spPr bwMode="auto">
          <a:xfrm>
            <a:off x="0" y="0"/>
            <a:ext cx="12225600" cy="1080000"/>
          </a:xfrm>
          <a:prstGeom prst="rect">
            <a:avLst/>
          </a:prstGeom>
          <a:solidFill>
            <a:srgbClr val="E17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026" name="sTitle"/>
          <p:cNvSpPr>
            <a:spLocks noGrp="1" noChangeArrowheads="1"/>
          </p:cNvSpPr>
          <p:nvPr>
            <p:ph type="title"/>
          </p:nvPr>
        </p:nvSpPr>
        <p:spPr bwMode="auto">
          <a:xfrm>
            <a:off x="647700" y="1284288"/>
            <a:ext cx="10896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nl-NL"/>
              <a:t>Klik om het opmaakprofiel te bewerken</a:t>
            </a:r>
          </a:p>
        </p:txBody>
      </p:sp>
      <p:sp>
        <p:nvSpPr>
          <p:cNvPr id="1027" name="sContent"/>
          <p:cNvSpPr>
            <a:spLocks noGrp="1" noChangeArrowheads="1"/>
          </p:cNvSpPr>
          <p:nvPr>
            <p:ph type="body" idx="1"/>
          </p:nvPr>
        </p:nvSpPr>
        <p:spPr bwMode="auto">
          <a:xfrm>
            <a:off x="647700" y="1844675"/>
            <a:ext cx="108966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sDateTime"/>
          <p:cNvSpPr>
            <a:spLocks noGrp="1" noChangeArrowheads="1"/>
          </p:cNvSpPr>
          <p:nvPr>
            <p:ph type="dt" sz="half" idx="2"/>
          </p:nvPr>
        </p:nvSpPr>
        <p:spPr bwMode="auto">
          <a:xfrm>
            <a:off x="6098117" y="6405563"/>
            <a:ext cx="5450416"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rgbClr val="FFFFFF"/>
                </a:solidFill>
              </a:defRPr>
            </a:lvl1pPr>
          </a:lstStyle>
          <a:p>
            <a:r>
              <a:rPr lang="nl-NL" dirty="0" err="1"/>
              <a:t>Titel</a:t>
            </a:r>
            <a:r>
              <a:rPr lang="nl-NL" dirty="0"/>
              <a:t> | </a:t>
            </a:r>
            <a:r>
              <a:rPr lang="nl-NL" dirty="0" err="1"/>
              <a:t>Date_Text</a:t>
            </a:r>
            <a:endParaRPr lang="nl-NL" dirty="0"/>
          </a:p>
        </p:txBody>
      </p:sp>
      <p:sp>
        <p:nvSpPr>
          <p:cNvPr id="1029" name="sFooter"/>
          <p:cNvSpPr>
            <a:spLocks noGrp="1" noChangeArrowheads="1"/>
          </p:cNvSpPr>
          <p:nvPr>
            <p:ph type="ftr" sz="quarter" idx="3"/>
          </p:nvPr>
        </p:nvSpPr>
        <p:spPr bwMode="auto">
          <a:xfrm>
            <a:off x="6098117" y="6588126"/>
            <a:ext cx="5450416"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rgbClr val="FFFFFF"/>
                </a:solidFill>
              </a:defRPr>
            </a:lvl1pPr>
          </a:lstStyle>
          <a:p>
            <a:endParaRPr lang="nl-NL" dirty="0"/>
          </a:p>
        </p:txBody>
      </p:sp>
      <p:sp>
        <p:nvSpPr>
          <p:cNvPr id="1030" name="sSlideNumber"/>
          <p:cNvSpPr>
            <a:spLocks noGrp="1" noChangeArrowheads="1"/>
          </p:cNvSpPr>
          <p:nvPr>
            <p:ph type="sldNum" sz="quarter" idx="4"/>
          </p:nvPr>
        </p:nvSpPr>
        <p:spPr bwMode="auto">
          <a:xfrm>
            <a:off x="647701" y="6407151"/>
            <a:ext cx="480484"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rgbClr val="FFFFFF"/>
                </a:solidFill>
              </a:defRPr>
            </a:lvl1pPr>
          </a:lstStyle>
          <a:p>
            <a:fld id="{08D23ADD-093A-498F-9D10-305EE9E97437}" type="slidenum">
              <a:rPr lang="nl-NL"/>
              <a:pPr/>
              <a:t>‹#›</a:t>
            </a:fld>
            <a:endParaRPr lang="nl-NL"/>
          </a:p>
        </p:txBody>
      </p:sp>
      <p:pic>
        <p:nvPicPr>
          <p:cNvPr id="1033" name="sLogo" descr="RO__vervolgpagina~LPPT.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4288"/>
            <a:ext cx="1219200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9" r:id="rId7"/>
  </p:sldLayoutIdLst>
  <p:hf hdr="0" ftr="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p:titleStyle>
    <p:bodyStyle>
      <a:lvl1pPr marL="265113" indent="-265113" algn="l" rtl="0" eaLnBrk="1" fontAlgn="base" hangingPunct="1">
        <a:spcBef>
          <a:spcPct val="20000"/>
        </a:spcBef>
        <a:spcAft>
          <a:spcPct val="0"/>
        </a:spcAft>
        <a:buFont typeface="Verdana" pitchFamily="34" charset="0"/>
        <a:buChar char="●"/>
        <a:defRPr>
          <a:solidFill>
            <a:schemeClr val="tx1"/>
          </a:solidFill>
          <a:latin typeface="+mn-lt"/>
          <a:ea typeface="+mn-ea"/>
          <a:cs typeface="+mn-cs"/>
        </a:defRPr>
      </a:lvl1pPr>
      <a:lvl2pPr marL="539750" indent="-273050" algn="l" rtl="0" eaLnBrk="1" fontAlgn="base" hangingPunct="1">
        <a:spcBef>
          <a:spcPct val="20000"/>
        </a:spcBef>
        <a:spcAft>
          <a:spcPct val="0"/>
        </a:spcAft>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1856640" y="0"/>
            <a:ext cx="335360" cy="6858000"/>
          </a:xfrm>
          <a:prstGeom prst="rect">
            <a:avLst/>
          </a:prstGeom>
          <a:noFill/>
          <a:ln w="9525">
            <a:noFill/>
            <a:miter lim="800000"/>
            <a:headEnd/>
            <a:tailEnd/>
          </a:ln>
        </p:spPr>
      </p:pic>
      <p:sp>
        <p:nvSpPr>
          <p:cNvPr id="2" name="Tijdelijke aanduiding voor titel 1"/>
          <p:cNvSpPr>
            <a:spLocks noGrp="1"/>
          </p:cNvSpPr>
          <p:nvPr>
            <p:ph type="title"/>
          </p:nvPr>
        </p:nvSpPr>
        <p:spPr>
          <a:xfrm>
            <a:off x="719403" y="274638"/>
            <a:ext cx="11233248"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719403" y="1600200"/>
            <a:ext cx="11233248" cy="514116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4" name="Afbeelding 13"/>
          <p:cNvPicPr>
            <a:picLocks noChangeAspect="1"/>
          </p:cNvPicPr>
          <p:nvPr/>
        </p:nvPicPr>
        <p:blipFill rotWithShape="1">
          <a:blip r:embed="rId4" cstate="print">
            <a:extLst>
              <a:ext uri="{28A0092B-C50C-407E-A947-70E740481C1C}">
                <a14:useLocalDpi xmlns:a14="http://schemas.microsoft.com/office/drawing/2010/main" val="0"/>
              </a:ext>
            </a:extLst>
          </a:blip>
          <a:srcRect l="7883" t="44" r="82105" b="-18"/>
          <a:stretch/>
        </p:blipFill>
        <p:spPr>
          <a:xfrm flipH="1">
            <a:off x="0" y="1"/>
            <a:ext cx="672075" cy="6858627"/>
          </a:xfrm>
          <a:prstGeom prst="rect">
            <a:avLst/>
          </a:prstGeom>
        </p:spPr>
      </p:pic>
      <p:pic>
        <p:nvPicPr>
          <p:cNvPr id="1026" name="Picture 2"/>
          <p:cNvPicPr>
            <a:picLocks noChangeAspect="1" noChangeArrowheads="1"/>
          </p:cNvPicPr>
          <p:nvPr/>
        </p:nvPicPr>
        <p:blipFill>
          <a:blip r:embed="rId5" cstate="print">
            <a:clrChange>
              <a:clrFrom>
                <a:srgbClr val="4A5B67"/>
              </a:clrFrom>
              <a:clrTo>
                <a:srgbClr val="4A5B67">
                  <a:alpha val="0"/>
                </a:srgbClr>
              </a:clrTo>
            </a:clrChange>
          </a:blip>
          <a:srcRect l="10020" r="19841"/>
          <a:stretch>
            <a:fillRect/>
          </a:stretch>
        </p:blipFill>
        <p:spPr bwMode="auto">
          <a:xfrm>
            <a:off x="11861979" y="6525344"/>
            <a:ext cx="330020" cy="332656"/>
          </a:xfrm>
          <a:prstGeom prst="rect">
            <a:avLst/>
          </a:prstGeom>
          <a:noFill/>
          <a:ln w="9525">
            <a:noFill/>
            <a:miter lim="800000"/>
            <a:headEnd/>
            <a:tailEnd/>
          </a:ln>
        </p:spPr>
      </p:pic>
      <p:cxnSp>
        <p:nvCxnSpPr>
          <p:cNvPr id="17" name="Rechte verbindingslijn 16"/>
          <p:cNvCxnSpPr/>
          <p:nvPr/>
        </p:nvCxnSpPr>
        <p:spPr>
          <a:xfrm>
            <a:off x="1103445" y="1196752"/>
            <a:ext cx="1046516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00558"/>
      </p:ext>
    </p:extLst>
  </p:cSld>
  <p:clrMap bg1="lt1" tx1="dk1" bg2="lt2" tx2="dk2" accent1="accent1" accent2="accent2" accent3="accent3" accent4="accent4" accent5="accent5" accent6="accent6" hlink="hlink" folHlink="folHlink"/>
  <p:sldLayoutIdLst>
    <p:sldLayoutId id="2147483700" r:id="rId1"/>
  </p:sldLayoutIdLst>
  <p:transition/>
  <p:hf sldNum="0" hdr="0" ftr="0"/>
  <p:txStyles>
    <p:title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l-NL" dirty="0"/>
              <a:t>Geurhinder…</a:t>
            </a:r>
            <a:br>
              <a:rPr lang="nl-NL" dirty="0"/>
            </a:br>
            <a:r>
              <a:rPr lang="nl-NL" dirty="0"/>
              <a:t>subjectief of reëel?</a:t>
            </a:r>
            <a:endParaRPr lang="en-US" dirty="0"/>
          </a:p>
        </p:txBody>
      </p:sp>
      <p:sp>
        <p:nvSpPr>
          <p:cNvPr id="7" name="Subtitle 6"/>
          <p:cNvSpPr>
            <a:spLocks noGrp="1"/>
          </p:cNvSpPr>
          <p:nvPr>
            <p:ph type="subTitle" idx="1"/>
          </p:nvPr>
        </p:nvSpPr>
        <p:spPr/>
        <p:txBody>
          <a:bodyPr/>
          <a:lstStyle/>
          <a:p>
            <a:r>
              <a:rPr lang="en-US" dirty="0"/>
              <a:t>Loes Geelen PhD</a:t>
            </a:r>
          </a:p>
        </p:txBody>
      </p:sp>
      <p:sp>
        <p:nvSpPr>
          <p:cNvPr id="4" name="Date Placeholder 3"/>
          <p:cNvSpPr>
            <a:spLocks noGrp="1"/>
          </p:cNvSpPr>
          <p:nvPr>
            <p:ph type="dt" sz="half" idx="2"/>
          </p:nvPr>
        </p:nvSpPr>
        <p:spPr/>
        <p:txBody>
          <a:bodyPr/>
          <a:lstStyle/>
          <a:p>
            <a:r>
              <a:rPr lang="nl-NL" dirty="0"/>
              <a:t>Webinar Geur beleven &amp; meten | 29 april 2021</a:t>
            </a:r>
          </a:p>
        </p:txBody>
      </p:sp>
    </p:spTree>
    <p:extLst>
      <p:ext uri="{BB962C8B-B14F-4D97-AF65-F5344CB8AC3E}">
        <p14:creationId xmlns:p14="http://schemas.microsoft.com/office/powerpoint/2010/main" val="337682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85C4-A4CA-4D9E-A1FF-5ED8DBF7F913}"/>
              </a:ext>
            </a:extLst>
          </p:cNvPr>
          <p:cNvSpPr>
            <a:spLocks noGrp="1"/>
          </p:cNvSpPr>
          <p:nvPr>
            <p:ph type="title"/>
          </p:nvPr>
        </p:nvSpPr>
        <p:spPr/>
        <p:txBody>
          <a:bodyPr/>
          <a:lstStyle/>
          <a:p>
            <a:r>
              <a:rPr lang="nl-NL"/>
              <a:t>Hoe effectief zijn luchtwassers?</a:t>
            </a:r>
          </a:p>
        </p:txBody>
      </p:sp>
      <p:sp>
        <p:nvSpPr>
          <p:cNvPr id="3" name="Content Placeholder 2">
            <a:extLst>
              <a:ext uri="{FF2B5EF4-FFF2-40B4-BE49-F238E27FC236}">
                <a16:creationId xmlns:a16="http://schemas.microsoft.com/office/drawing/2014/main" id="{10589EA5-352A-47B9-92E1-7AD8F6CAD49F}"/>
              </a:ext>
            </a:extLst>
          </p:cNvPr>
          <p:cNvSpPr>
            <a:spLocks noGrp="1"/>
          </p:cNvSpPr>
          <p:nvPr>
            <p:ph idx="1"/>
          </p:nvPr>
        </p:nvSpPr>
        <p:spPr/>
        <p:txBody>
          <a:bodyPr/>
          <a:lstStyle/>
          <a:p>
            <a:r>
              <a:rPr lang="nl-NL" dirty="0"/>
              <a:t>Wie meet? Duits lab of Nederlandse labs?</a:t>
            </a:r>
          </a:p>
          <a:p>
            <a:pPr lvl="1"/>
            <a:r>
              <a:rPr lang="nl-NL" dirty="0"/>
              <a:t>“Uit het eerste onderzoek bleek dat de geurconcentraties die door het ene lab werden gemeten gemiddeld een factor 4,5 maal zo hoog lagen dan de metingen door het andere lab.”</a:t>
            </a:r>
          </a:p>
          <a:p>
            <a:r>
              <a:rPr lang="nl-NL" dirty="0"/>
              <a:t>Grote spreiding in geurrendementen…</a:t>
            </a:r>
          </a:p>
          <a:p>
            <a:pPr lvl="1"/>
            <a:r>
              <a:rPr lang="nl-NL" dirty="0"/>
              <a:t>“Voor de combi-wassers bedroeg de gemiddelde geurverwijdering met 40% echter slechts de helft van het verwachte reductieniveau (81%). Voor ammoniak was het verwijderingsniveau met 59% meer dan een kwart lager dan het gemiddelde verwachte prestatieniveau (85%). Naar schatting zijn 45% van alle in gebruik zijnde luchtwassers combi-wassers.”</a:t>
            </a:r>
          </a:p>
          <a:p>
            <a:r>
              <a:rPr lang="nl-NL" dirty="0"/>
              <a:t>Maar ook…</a:t>
            </a:r>
          </a:p>
          <a:p>
            <a:pPr lvl="1"/>
            <a:r>
              <a:rPr lang="nl-NL" dirty="0"/>
              <a:t>in maar liefst 31% van de metingen de geuruitstoot na wassing zelfs </a:t>
            </a:r>
            <a:br>
              <a:rPr lang="nl-NL" dirty="0"/>
            </a:br>
            <a:r>
              <a:rPr lang="nl-NL" dirty="0"/>
              <a:t>hóger dan voor de luchtwasser. De gemeten rendementen varieerden </a:t>
            </a:r>
            <a:br>
              <a:rPr lang="nl-NL" dirty="0"/>
            </a:br>
            <a:r>
              <a:rPr lang="nl-NL" dirty="0"/>
              <a:t>van 60% geurreductie tot zelfs 63% verergering van de geuruitstoot.</a:t>
            </a:r>
          </a:p>
        </p:txBody>
      </p:sp>
      <p:sp>
        <p:nvSpPr>
          <p:cNvPr id="8" name="Rechthoek 4">
            <a:extLst>
              <a:ext uri="{FF2B5EF4-FFF2-40B4-BE49-F238E27FC236}">
                <a16:creationId xmlns:a16="http://schemas.microsoft.com/office/drawing/2014/main" id="{997F1F1D-7AE7-450B-96C2-005EF754DD16}"/>
              </a:ext>
            </a:extLst>
          </p:cNvPr>
          <p:cNvSpPr/>
          <p:nvPr/>
        </p:nvSpPr>
        <p:spPr>
          <a:xfrm>
            <a:off x="1847528" y="6433591"/>
            <a:ext cx="6048672" cy="307777"/>
          </a:xfrm>
          <a:prstGeom prst="rect">
            <a:avLst/>
          </a:prstGeom>
          <a:solidFill>
            <a:srgbClr val="EEECE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dirty="0">
                <a:solidFill>
                  <a:prstClr val="black"/>
                </a:solidFill>
                <a:latin typeface="Microsoft YaHei Light" panose="020B0502040204020203" pitchFamily="34" charset="-122"/>
                <a:ea typeface="Microsoft YaHei Light" panose="020B0502040204020203" pitchFamily="34" charset="-122"/>
              </a:rPr>
              <a:t>WUR, 2018. Evaluatie geurverwijdering door </a:t>
            </a:r>
            <a:r>
              <a:rPr lang="nl-NL" sz="1400" kern="0" dirty="0" err="1">
                <a:solidFill>
                  <a:prstClr val="black"/>
                </a:solidFill>
                <a:latin typeface="Microsoft YaHei Light" panose="020B0502040204020203" pitchFamily="34" charset="-122"/>
                <a:ea typeface="Microsoft YaHei Light" panose="020B0502040204020203" pitchFamily="34" charset="-122"/>
              </a:rPr>
              <a:t>luchtwassystemen</a:t>
            </a:r>
            <a:r>
              <a:rPr lang="nl-NL" sz="1400" kern="0" dirty="0">
                <a:solidFill>
                  <a:prstClr val="black"/>
                </a:solidFill>
                <a:latin typeface="Microsoft YaHei Light" panose="020B0502040204020203" pitchFamily="34" charset="-122"/>
                <a:ea typeface="Microsoft YaHei Light" panose="020B0502040204020203" pitchFamily="34" charset="-122"/>
              </a:rPr>
              <a:t> bij stallen.</a:t>
            </a:r>
          </a:p>
        </p:txBody>
      </p:sp>
      <p:pic>
        <p:nvPicPr>
          <p:cNvPr id="9" name="Picture 2" descr="https://cdn.webshopapp.com/shops/26503/files/162458414/meten-is-weten.jpg">
            <a:extLst>
              <a:ext uri="{FF2B5EF4-FFF2-40B4-BE49-F238E27FC236}">
                <a16:creationId xmlns:a16="http://schemas.microsoft.com/office/drawing/2014/main" id="{E1FD95DA-1649-4002-9EB8-DEDD45E49EF3}"/>
              </a:ext>
            </a:extLst>
          </p:cNvPr>
          <p:cNvPicPr>
            <a:picLocks noChangeAspect="1" noChangeArrowheads="1"/>
          </p:cNvPicPr>
          <p:nvPr/>
        </p:nvPicPr>
        <p:blipFill>
          <a:blip r:embed="rId2" cstate="print">
            <a:clrChange>
              <a:clrFrom>
                <a:srgbClr val="D2E3EB"/>
              </a:clrFrom>
              <a:clrTo>
                <a:srgbClr val="D2E3EB">
                  <a:alpha val="0"/>
                </a:srgbClr>
              </a:clrTo>
            </a:clrChange>
            <a:extLst>
              <a:ext uri="{28A0092B-C50C-407E-A947-70E740481C1C}">
                <a14:useLocalDpi xmlns:a14="http://schemas.microsoft.com/office/drawing/2010/main" val="0"/>
              </a:ext>
            </a:extLst>
          </a:blip>
          <a:srcRect/>
          <a:stretch>
            <a:fillRect/>
          </a:stretch>
        </p:blipFill>
        <p:spPr bwMode="auto">
          <a:xfrm>
            <a:off x="10096584" y="5445223"/>
            <a:ext cx="2095416" cy="1408987"/>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a:extLst>
              <a:ext uri="{FF2B5EF4-FFF2-40B4-BE49-F238E27FC236}">
                <a16:creationId xmlns:a16="http://schemas.microsoft.com/office/drawing/2014/main" id="{CF29527F-E460-43B1-9810-1ADAC3B24499}"/>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10</a:t>
            </a:fld>
            <a:endParaRPr lang="nl-NL"/>
          </a:p>
        </p:txBody>
      </p:sp>
    </p:spTree>
    <p:extLst>
      <p:ext uri="{BB962C8B-B14F-4D97-AF65-F5344CB8AC3E}">
        <p14:creationId xmlns:p14="http://schemas.microsoft.com/office/powerpoint/2010/main" val="58741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3393-85A9-4825-9303-690BD39D9E33}"/>
              </a:ext>
            </a:extLst>
          </p:cNvPr>
          <p:cNvSpPr>
            <a:spLocks noGrp="1"/>
          </p:cNvSpPr>
          <p:nvPr>
            <p:ph type="title"/>
          </p:nvPr>
        </p:nvSpPr>
        <p:spPr/>
        <p:txBody>
          <a:bodyPr/>
          <a:lstStyle/>
          <a:p>
            <a:r>
              <a:rPr lang="nl-NL"/>
              <a:t>Luchtwassers verklaren verschil?</a:t>
            </a:r>
          </a:p>
        </p:txBody>
      </p:sp>
      <p:sp>
        <p:nvSpPr>
          <p:cNvPr id="3" name="Content Placeholder 2">
            <a:extLst>
              <a:ext uri="{FF2B5EF4-FFF2-40B4-BE49-F238E27FC236}">
                <a16:creationId xmlns:a16="http://schemas.microsoft.com/office/drawing/2014/main" id="{2EB46012-4D0F-4DEA-A3BA-7614222A88C0}"/>
              </a:ext>
            </a:extLst>
          </p:cNvPr>
          <p:cNvSpPr>
            <a:spLocks noGrp="1"/>
          </p:cNvSpPr>
          <p:nvPr>
            <p:ph idx="1"/>
          </p:nvPr>
        </p:nvSpPr>
        <p:spPr>
          <a:xfrm>
            <a:off x="647700" y="1844675"/>
            <a:ext cx="3827418" cy="4281488"/>
          </a:xfrm>
        </p:spPr>
        <p:txBody>
          <a:bodyPr/>
          <a:lstStyle/>
          <a:p>
            <a:pPr marL="0" indent="0">
              <a:buNone/>
            </a:pPr>
            <a:r>
              <a:rPr lang="nl-NL" dirty="0">
                <a:sym typeface="Wingdings" panose="05000000000000000000" pitchFamily="2" charset="2"/>
              </a:rPr>
              <a:t> </a:t>
            </a:r>
            <a:r>
              <a:rPr lang="nl-NL" dirty="0"/>
              <a:t>Wijziging Regeling geurhinder veehouderij</a:t>
            </a:r>
          </a:p>
          <a:p>
            <a:endParaRPr lang="nl-NL" dirty="0"/>
          </a:p>
        </p:txBody>
      </p:sp>
      <p:pic>
        <p:nvPicPr>
          <p:cNvPr id="28" name="Picture 1">
            <a:extLst>
              <a:ext uri="{FF2B5EF4-FFF2-40B4-BE49-F238E27FC236}">
                <a16:creationId xmlns:a16="http://schemas.microsoft.com/office/drawing/2014/main" id="{1EE1906B-9A0F-4F0B-8B36-732EDD8359C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671" b="52026"/>
          <a:stretch/>
        </p:blipFill>
        <p:spPr bwMode="auto">
          <a:xfrm>
            <a:off x="4511824" y="1856591"/>
            <a:ext cx="6800996" cy="4308713"/>
          </a:xfrm>
          <a:prstGeom prst="rect">
            <a:avLst/>
          </a:prstGeom>
          <a:solidFill>
            <a:schemeClr val="bg1"/>
          </a:solidFill>
          <a:ln>
            <a:noFill/>
          </a:ln>
          <a:extLst>
            <a:ext uri="{53640926-AAD7-44D8-BBD7-CCE9431645EC}">
              <a14:shadowObscured xmlns:a14="http://schemas.microsoft.com/office/drawing/2010/main"/>
            </a:ext>
          </a:extLst>
        </p:spPr>
      </p:pic>
      <p:pic>
        <p:nvPicPr>
          <p:cNvPr id="29" name="Picture 1">
            <a:extLst>
              <a:ext uri="{FF2B5EF4-FFF2-40B4-BE49-F238E27FC236}">
                <a16:creationId xmlns:a16="http://schemas.microsoft.com/office/drawing/2014/main" id="{F969E6EE-DD02-41D2-A06F-59876FE44F4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7319" b="2984"/>
          <a:stretch/>
        </p:blipFill>
        <p:spPr bwMode="auto">
          <a:xfrm>
            <a:off x="4511824" y="1947916"/>
            <a:ext cx="6794997" cy="3857348"/>
          </a:xfrm>
          <a:prstGeom prst="rect">
            <a:avLst/>
          </a:prstGeom>
          <a:noFill/>
          <a:ln>
            <a:noFill/>
          </a:ln>
          <a:extLst>
            <a:ext uri="{53640926-AAD7-44D8-BBD7-CCE9431645EC}">
              <a14:shadowObscured xmlns:a14="http://schemas.microsoft.com/office/drawing/2010/main"/>
            </a:ext>
          </a:extLst>
        </p:spPr>
      </p:pic>
      <p:sp>
        <p:nvSpPr>
          <p:cNvPr id="30" name="Rechthoek 5">
            <a:extLst>
              <a:ext uri="{FF2B5EF4-FFF2-40B4-BE49-F238E27FC236}">
                <a16:creationId xmlns:a16="http://schemas.microsoft.com/office/drawing/2014/main" id="{8CA4D77F-564F-408D-BF33-E5CE3718298B}"/>
              </a:ext>
            </a:extLst>
          </p:cNvPr>
          <p:cNvSpPr/>
          <p:nvPr/>
        </p:nvSpPr>
        <p:spPr>
          <a:xfrm>
            <a:off x="5176744" y="2255313"/>
            <a:ext cx="3249380" cy="1186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met pijl 7">
            <a:extLst>
              <a:ext uri="{FF2B5EF4-FFF2-40B4-BE49-F238E27FC236}">
                <a16:creationId xmlns:a16="http://schemas.microsoft.com/office/drawing/2014/main" id="{D6FD9C8C-50A4-410E-A2D7-3E7D4331A5DF}"/>
              </a:ext>
            </a:extLst>
          </p:cNvPr>
          <p:cNvCxnSpPr>
            <a:cxnSpLocks/>
          </p:cNvCxnSpPr>
          <p:nvPr/>
        </p:nvCxnSpPr>
        <p:spPr>
          <a:xfrm>
            <a:off x="9552384" y="3028450"/>
            <a:ext cx="0" cy="5272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11">
            <a:extLst>
              <a:ext uri="{FF2B5EF4-FFF2-40B4-BE49-F238E27FC236}">
                <a16:creationId xmlns:a16="http://schemas.microsoft.com/office/drawing/2014/main" id="{7613C78A-31AA-4D94-B5EC-502A1475570E}"/>
              </a:ext>
            </a:extLst>
          </p:cNvPr>
          <p:cNvCxnSpPr>
            <a:cxnSpLocks/>
          </p:cNvCxnSpPr>
          <p:nvPr/>
        </p:nvCxnSpPr>
        <p:spPr>
          <a:xfrm flipH="1">
            <a:off x="9812985" y="4692875"/>
            <a:ext cx="1585" cy="23216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14">
            <a:extLst>
              <a:ext uri="{FF2B5EF4-FFF2-40B4-BE49-F238E27FC236}">
                <a16:creationId xmlns:a16="http://schemas.microsoft.com/office/drawing/2014/main" id="{E7C7B330-7F6D-4EB0-9E3A-E4309345CFC9}"/>
              </a:ext>
            </a:extLst>
          </p:cNvPr>
          <p:cNvCxnSpPr>
            <a:cxnSpLocks/>
          </p:cNvCxnSpPr>
          <p:nvPr/>
        </p:nvCxnSpPr>
        <p:spPr>
          <a:xfrm flipH="1">
            <a:off x="9812985" y="3848070"/>
            <a:ext cx="4755" cy="428920"/>
          </a:xfrm>
          <a:prstGeom prst="straightConnector1">
            <a:avLst/>
          </a:prstGeom>
          <a:ln>
            <a:solidFill>
              <a:srgbClr val="66FF33"/>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1">
            <a:extLst>
              <a:ext uri="{FF2B5EF4-FFF2-40B4-BE49-F238E27FC236}">
                <a16:creationId xmlns:a16="http://schemas.microsoft.com/office/drawing/2014/main" id="{E2A8F837-B4D6-443F-A4AF-E9591E54710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249" t="58523" r="50785" b="29128"/>
          <a:stretch/>
        </p:blipFill>
        <p:spPr bwMode="auto">
          <a:xfrm>
            <a:off x="5123190" y="2063553"/>
            <a:ext cx="3120039" cy="1378622"/>
          </a:xfrm>
          <a:prstGeom prst="rect">
            <a:avLst/>
          </a:prstGeom>
          <a:ln>
            <a:noFill/>
          </a:ln>
          <a:extLst>
            <a:ext uri="{53640926-AAD7-44D8-BBD7-CCE9431645EC}">
              <a14:shadowObscured xmlns:a14="http://schemas.microsoft.com/office/drawing/2010/main"/>
            </a:ext>
          </a:extLst>
        </p:spPr>
      </p:pic>
      <p:pic>
        <p:nvPicPr>
          <p:cNvPr id="35" name="Picture 1">
            <a:extLst>
              <a:ext uri="{FF2B5EF4-FFF2-40B4-BE49-F238E27FC236}">
                <a16:creationId xmlns:a16="http://schemas.microsoft.com/office/drawing/2014/main" id="{CED6826B-EF43-4A22-9663-611B1EC3DDE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249" t="58523" r="50785" b="29128"/>
          <a:stretch/>
        </p:blipFill>
        <p:spPr bwMode="auto">
          <a:xfrm>
            <a:off x="5159896" y="2050378"/>
            <a:ext cx="3120039" cy="1378622"/>
          </a:xfrm>
          <a:prstGeom prst="rect">
            <a:avLst/>
          </a:prstGeom>
          <a:solidFill>
            <a:schemeClr val="bg1"/>
          </a:solidFill>
          <a:ln>
            <a:noFill/>
          </a:ln>
          <a:extLst>
            <a:ext uri="{53640926-AAD7-44D8-BBD7-CCE9431645EC}">
              <a14:shadowObscured xmlns:a14="http://schemas.microsoft.com/office/drawing/2010/main"/>
            </a:ext>
          </a:extLst>
        </p:spPr>
      </p:pic>
      <p:sp>
        <p:nvSpPr>
          <p:cNvPr id="39" name="Date Placeholder 3">
            <a:extLst>
              <a:ext uri="{FF2B5EF4-FFF2-40B4-BE49-F238E27FC236}">
                <a16:creationId xmlns:a16="http://schemas.microsoft.com/office/drawing/2014/main" id="{57571A7D-BECC-43E8-8FDA-93F6E6B3332C}"/>
              </a:ext>
            </a:extLst>
          </p:cNvPr>
          <p:cNvSpPr>
            <a:spLocks noGrp="1"/>
          </p:cNvSpPr>
          <p:nvPr>
            <p:ph type="dt" sz="half" idx="10"/>
          </p:nvPr>
        </p:nvSpPr>
        <p:spPr>
          <a:xfrm>
            <a:off x="6098116" y="6525344"/>
            <a:ext cx="5974547" cy="263797"/>
          </a:xfrm>
        </p:spPr>
        <p:txBody>
          <a:bodyPr/>
          <a:lstStyle/>
          <a:p>
            <a:pPr algn="r"/>
            <a:r>
              <a:rPr lang="nl-NL" dirty="0"/>
              <a:t>Webinar Geur beleven &amp; meten | 29 april 2021</a:t>
            </a:r>
          </a:p>
        </p:txBody>
      </p:sp>
      <p:sp>
        <p:nvSpPr>
          <p:cNvPr id="40" name="Slide Number Placeholder 4">
            <a:extLst>
              <a:ext uri="{FF2B5EF4-FFF2-40B4-BE49-F238E27FC236}">
                <a16:creationId xmlns:a16="http://schemas.microsoft.com/office/drawing/2014/main" id="{237C720B-6292-400D-BDBD-CBC2A7685F10}"/>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11</a:t>
            </a:fld>
            <a:endParaRPr lang="nl-NL"/>
          </a:p>
        </p:txBody>
      </p:sp>
    </p:spTree>
    <p:extLst>
      <p:ext uri="{BB962C8B-B14F-4D97-AF65-F5344CB8AC3E}">
        <p14:creationId xmlns:p14="http://schemas.microsoft.com/office/powerpoint/2010/main" val="128968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20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317B-4CE7-4542-A44C-E6BBB06763B4}"/>
              </a:ext>
            </a:extLst>
          </p:cNvPr>
          <p:cNvSpPr>
            <a:spLocks noGrp="1"/>
          </p:cNvSpPr>
          <p:nvPr>
            <p:ph type="title"/>
          </p:nvPr>
        </p:nvSpPr>
        <p:spPr/>
        <p:txBody>
          <a:bodyPr/>
          <a:lstStyle/>
          <a:p>
            <a:r>
              <a:rPr lang="nl-NL" dirty="0"/>
              <a:t>Advies Overlegorgaan Fysieke Leefomgeving: </a:t>
            </a:r>
            <a:r>
              <a:rPr lang="nl-NL" i="1" dirty="0"/>
              <a:t>Geur bekennen</a:t>
            </a:r>
          </a:p>
        </p:txBody>
      </p:sp>
      <p:sp>
        <p:nvSpPr>
          <p:cNvPr id="3" name="Content Placeholder 2">
            <a:extLst>
              <a:ext uri="{FF2B5EF4-FFF2-40B4-BE49-F238E27FC236}">
                <a16:creationId xmlns:a16="http://schemas.microsoft.com/office/drawing/2014/main" id="{499FE89F-387E-4340-BF38-67100ABE187A}"/>
              </a:ext>
            </a:extLst>
          </p:cNvPr>
          <p:cNvSpPr>
            <a:spLocks noGrp="1"/>
          </p:cNvSpPr>
          <p:nvPr>
            <p:ph idx="1"/>
          </p:nvPr>
        </p:nvSpPr>
        <p:spPr/>
        <p:txBody>
          <a:bodyPr/>
          <a:lstStyle/>
          <a:p>
            <a:endParaRPr lang="nl-NL"/>
          </a:p>
        </p:txBody>
      </p:sp>
      <p:pic>
        <p:nvPicPr>
          <p:cNvPr id="6" name="Afbeelding 3">
            <a:extLst>
              <a:ext uri="{FF2B5EF4-FFF2-40B4-BE49-F238E27FC236}">
                <a16:creationId xmlns:a16="http://schemas.microsoft.com/office/drawing/2014/main" id="{E510458D-E15F-4F10-9624-32874E17976F}"/>
              </a:ext>
            </a:extLst>
          </p:cNvPr>
          <p:cNvPicPr>
            <a:picLocks noChangeAspect="1"/>
          </p:cNvPicPr>
          <p:nvPr/>
        </p:nvPicPr>
        <p:blipFill>
          <a:blip r:embed="rId2"/>
          <a:stretch>
            <a:fillRect/>
          </a:stretch>
        </p:blipFill>
        <p:spPr>
          <a:xfrm>
            <a:off x="623392" y="1844824"/>
            <a:ext cx="10921576" cy="1456920"/>
          </a:xfrm>
          <a:prstGeom prst="rect">
            <a:avLst/>
          </a:prstGeom>
        </p:spPr>
      </p:pic>
      <p:pic>
        <p:nvPicPr>
          <p:cNvPr id="8" name="Afbeelding 3">
            <a:extLst>
              <a:ext uri="{FF2B5EF4-FFF2-40B4-BE49-F238E27FC236}">
                <a16:creationId xmlns:a16="http://schemas.microsoft.com/office/drawing/2014/main" id="{F5CE7338-0B00-4DB6-8D50-4B29FB899613}"/>
              </a:ext>
            </a:extLst>
          </p:cNvPr>
          <p:cNvPicPr>
            <a:picLocks noChangeAspect="1"/>
          </p:cNvPicPr>
          <p:nvPr/>
        </p:nvPicPr>
        <p:blipFill>
          <a:blip r:embed="rId3"/>
          <a:stretch>
            <a:fillRect/>
          </a:stretch>
        </p:blipFill>
        <p:spPr>
          <a:xfrm>
            <a:off x="623392" y="3284984"/>
            <a:ext cx="10921576" cy="1414320"/>
          </a:xfrm>
          <a:prstGeom prst="rect">
            <a:avLst/>
          </a:prstGeom>
        </p:spPr>
      </p:pic>
      <p:pic>
        <p:nvPicPr>
          <p:cNvPr id="9" name="Afbeelding 3">
            <a:extLst>
              <a:ext uri="{FF2B5EF4-FFF2-40B4-BE49-F238E27FC236}">
                <a16:creationId xmlns:a16="http://schemas.microsoft.com/office/drawing/2014/main" id="{6588F988-B7BC-4505-88AF-6BBA736AABE5}"/>
              </a:ext>
            </a:extLst>
          </p:cNvPr>
          <p:cNvPicPr>
            <a:picLocks noChangeAspect="1"/>
          </p:cNvPicPr>
          <p:nvPr/>
        </p:nvPicPr>
        <p:blipFill rotWithShape="1">
          <a:blip r:embed="rId4">
            <a:clrChange>
              <a:clrFrom>
                <a:srgbClr val="FFFFFF"/>
              </a:clrFrom>
              <a:clrTo>
                <a:srgbClr val="FFFFFF">
                  <a:alpha val="0"/>
                </a:srgbClr>
              </a:clrTo>
            </a:clrChange>
          </a:blip>
          <a:srcRect b="3742"/>
          <a:stretch/>
        </p:blipFill>
        <p:spPr>
          <a:xfrm>
            <a:off x="623392" y="4653136"/>
            <a:ext cx="10896600" cy="1872208"/>
          </a:xfrm>
          <a:prstGeom prst="rect">
            <a:avLst/>
          </a:prstGeom>
          <a:ln>
            <a:noFill/>
          </a:ln>
        </p:spPr>
      </p:pic>
      <p:sp>
        <p:nvSpPr>
          <p:cNvPr id="11" name="Slide Number Placeholder 4">
            <a:extLst>
              <a:ext uri="{FF2B5EF4-FFF2-40B4-BE49-F238E27FC236}">
                <a16:creationId xmlns:a16="http://schemas.microsoft.com/office/drawing/2014/main" id="{65946F3D-4EE7-4996-839E-AD1595EAEDE8}"/>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12</a:t>
            </a:fld>
            <a:endParaRPr lang="nl-NL"/>
          </a:p>
        </p:txBody>
      </p:sp>
    </p:spTree>
    <p:extLst>
      <p:ext uri="{BB962C8B-B14F-4D97-AF65-F5344CB8AC3E}">
        <p14:creationId xmlns:p14="http://schemas.microsoft.com/office/powerpoint/2010/main" val="5213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15AE-EEA4-4406-97D7-5BEBB21FBC76}"/>
              </a:ext>
            </a:extLst>
          </p:cNvPr>
          <p:cNvSpPr>
            <a:spLocks noGrp="1"/>
          </p:cNvSpPr>
          <p:nvPr>
            <p:ph type="title"/>
          </p:nvPr>
        </p:nvSpPr>
        <p:spPr/>
        <p:txBody>
          <a:bodyPr/>
          <a:lstStyle/>
          <a:p>
            <a:endParaRPr lang="nl-NL"/>
          </a:p>
        </p:txBody>
      </p:sp>
      <p:pic>
        <p:nvPicPr>
          <p:cNvPr id="12" name="Picture 11">
            <a:extLst>
              <a:ext uri="{FF2B5EF4-FFF2-40B4-BE49-F238E27FC236}">
                <a16:creationId xmlns:a16="http://schemas.microsoft.com/office/drawing/2014/main" id="{219457AB-028B-483E-A3BF-46C9F3975FC7}"/>
              </a:ext>
            </a:extLst>
          </p:cNvPr>
          <p:cNvPicPr>
            <a:picLocks noChangeAspect="1"/>
          </p:cNvPicPr>
          <p:nvPr/>
        </p:nvPicPr>
        <p:blipFill>
          <a:blip r:embed="rId2"/>
          <a:stretch>
            <a:fillRect/>
          </a:stretch>
        </p:blipFill>
        <p:spPr>
          <a:xfrm>
            <a:off x="552216" y="2018373"/>
            <a:ext cx="11639783" cy="3930907"/>
          </a:xfrm>
          <a:prstGeom prst="rect">
            <a:avLst/>
          </a:prstGeom>
        </p:spPr>
      </p:pic>
      <p:sp>
        <p:nvSpPr>
          <p:cNvPr id="13" name="Date Placeholder 3">
            <a:extLst>
              <a:ext uri="{FF2B5EF4-FFF2-40B4-BE49-F238E27FC236}">
                <a16:creationId xmlns:a16="http://schemas.microsoft.com/office/drawing/2014/main" id="{652B266E-1AD2-4492-AB65-1E7CF0E1ED5B}"/>
              </a:ext>
            </a:extLst>
          </p:cNvPr>
          <p:cNvSpPr>
            <a:spLocks noGrp="1"/>
          </p:cNvSpPr>
          <p:nvPr>
            <p:ph type="dt" sz="half" idx="10"/>
          </p:nvPr>
        </p:nvSpPr>
        <p:spPr>
          <a:xfrm>
            <a:off x="6098116" y="6525344"/>
            <a:ext cx="5974547" cy="263797"/>
          </a:xfrm>
        </p:spPr>
        <p:txBody>
          <a:bodyPr/>
          <a:lstStyle/>
          <a:p>
            <a:pPr algn="r"/>
            <a:r>
              <a:rPr lang="nl-NL" dirty="0"/>
              <a:t>Webinar Geur beleven &amp; meten | 29 april 2021</a:t>
            </a:r>
          </a:p>
        </p:txBody>
      </p:sp>
      <p:sp>
        <p:nvSpPr>
          <p:cNvPr id="14" name="Slide Number Placeholder 4">
            <a:extLst>
              <a:ext uri="{FF2B5EF4-FFF2-40B4-BE49-F238E27FC236}">
                <a16:creationId xmlns:a16="http://schemas.microsoft.com/office/drawing/2014/main" id="{4909E120-BB7B-48C0-81C0-E74E6F99EA15}"/>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13</a:t>
            </a:fld>
            <a:endParaRPr lang="nl-NL"/>
          </a:p>
        </p:txBody>
      </p:sp>
    </p:spTree>
    <p:extLst>
      <p:ext uri="{BB962C8B-B14F-4D97-AF65-F5344CB8AC3E}">
        <p14:creationId xmlns:p14="http://schemas.microsoft.com/office/powerpoint/2010/main" val="139625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77EC-BE11-40E9-B050-A5DDFDC826B7}"/>
              </a:ext>
            </a:extLst>
          </p:cNvPr>
          <p:cNvSpPr>
            <a:spLocks noGrp="1"/>
          </p:cNvSpPr>
          <p:nvPr>
            <p:ph type="title"/>
          </p:nvPr>
        </p:nvSpPr>
        <p:spPr/>
        <p:txBody>
          <a:bodyPr/>
          <a:lstStyle/>
          <a:p>
            <a:r>
              <a:rPr lang="en-US" dirty="0"/>
              <a:t>Meer </a:t>
            </a:r>
            <a:r>
              <a:rPr lang="en-US" dirty="0" err="1"/>
              <a:t>recht</a:t>
            </a:r>
            <a:r>
              <a:rPr lang="en-US" dirty="0"/>
              <a:t> </a:t>
            </a:r>
            <a:r>
              <a:rPr lang="en-US" dirty="0" err="1"/>
              <a:t>aan</a:t>
            </a:r>
            <a:r>
              <a:rPr lang="en-US" dirty="0"/>
              <a:t>…</a:t>
            </a:r>
            <a:endParaRPr lang="nl-NL" dirty="0"/>
          </a:p>
        </p:txBody>
      </p:sp>
      <p:sp>
        <p:nvSpPr>
          <p:cNvPr id="3" name="Content Placeholder 2">
            <a:extLst>
              <a:ext uri="{FF2B5EF4-FFF2-40B4-BE49-F238E27FC236}">
                <a16:creationId xmlns:a16="http://schemas.microsoft.com/office/drawing/2014/main" id="{E8A6952E-58FF-471A-8B3B-24E32F363C71}"/>
              </a:ext>
            </a:extLst>
          </p:cNvPr>
          <p:cNvSpPr>
            <a:spLocks noGrp="1"/>
          </p:cNvSpPr>
          <p:nvPr>
            <p:ph idx="1"/>
          </p:nvPr>
        </p:nvSpPr>
        <p:spPr/>
        <p:txBody>
          <a:bodyPr/>
          <a:lstStyle/>
          <a:p>
            <a:pPr lvl="1"/>
            <a:r>
              <a:rPr lang="nl-NL" sz="2000" dirty="0"/>
              <a:t>de ervaren geurhinder van omwonenden én </a:t>
            </a:r>
          </a:p>
          <a:p>
            <a:pPr lvl="1"/>
            <a:r>
              <a:rPr lang="nl-NL" sz="2000" dirty="0"/>
              <a:t>de inspanningen die vanuit de agrarische sector geleverd worden om geurhinder te beperken</a:t>
            </a:r>
            <a:endParaRPr lang="nl-NL" sz="2000" dirty="0">
              <a:sym typeface="Wingdings" panose="05000000000000000000" pitchFamily="2" charset="2"/>
            </a:endParaRPr>
          </a:p>
          <a:p>
            <a:endParaRPr lang="nl-NL" dirty="0"/>
          </a:p>
        </p:txBody>
      </p:sp>
      <p:sp>
        <p:nvSpPr>
          <p:cNvPr id="6" name="Date Placeholder 3">
            <a:extLst>
              <a:ext uri="{FF2B5EF4-FFF2-40B4-BE49-F238E27FC236}">
                <a16:creationId xmlns:a16="http://schemas.microsoft.com/office/drawing/2014/main" id="{3CB5FFB0-943A-4D51-B70D-E4E1298FED78}"/>
              </a:ext>
            </a:extLst>
          </p:cNvPr>
          <p:cNvSpPr txBox="1">
            <a:spLocks/>
          </p:cNvSpPr>
          <p:nvPr/>
        </p:nvSpPr>
        <p:spPr bwMode="auto">
          <a:xfrm>
            <a:off x="6098116" y="6525344"/>
            <a:ext cx="5974547" cy="26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lgn="r"/>
            <a:r>
              <a:rPr lang="nl-NL"/>
              <a:t>Webinar Geur beleven &amp; meten | 29 april 2021</a:t>
            </a:r>
            <a:endParaRPr lang="nl-NL" dirty="0"/>
          </a:p>
        </p:txBody>
      </p:sp>
      <p:sp>
        <p:nvSpPr>
          <p:cNvPr id="7" name="Slide Number Placeholder 4">
            <a:extLst>
              <a:ext uri="{FF2B5EF4-FFF2-40B4-BE49-F238E27FC236}">
                <a16:creationId xmlns:a16="http://schemas.microsoft.com/office/drawing/2014/main" id="{0813DFD4-7F54-41BE-8959-471D37B562E0}"/>
              </a:ext>
            </a:extLst>
          </p:cNvPr>
          <p:cNvSpPr txBox="1">
            <a:spLocks/>
          </p:cNvSpPr>
          <p:nvPr/>
        </p:nvSpPr>
        <p:spPr bwMode="auto">
          <a:xfrm>
            <a:off x="647701" y="6526933"/>
            <a:ext cx="480484"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fld id="{8FC21E99-CB6E-4E1C-8709-25BF64FEA530}" type="slidenum">
              <a:rPr lang="nl-NL" smtClean="0"/>
              <a:pPr/>
              <a:t>14</a:t>
            </a:fld>
            <a:endParaRPr lang="nl-NL"/>
          </a:p>
        </p:txBody>
      </p:sp>
      <p:pic>
        <p:nvPicPr>
          <p:cNvPr id="8" name="Content Placeholder 10">
            <a:extLst>
              <a:ext uri="{FF2B5EF4-FFF2-40B4-BE49-F238E27FC236}">
                <a16:creationId xmlns:a16="http://schemas.microsoft.com/office/drawing/2014/main" id="{4D7A9DA2-351E-443D-9DB8-8BABA111E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752184" y="3368767"/>
            <a:ext cx="4439816" cy="295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55849C83-F59B-48E0-B71C-DF86C6F85A48}"/>
              </a:ext>
            </a:extLst>
          </p:cNvPr>
          <p:cNvSpPr/>
          <p:nvPr/>
        </p:nvSpPr>
        <p:spPr>
          <a:xfrm rot="20807283">
            <a:off x="2561057" y="4076159"/>
            <a:ext cx="3310522" cy="923330"/>
          </a:xfrm>
          <a:prstGeom prst="rect">
            <a:avLst/>
          </a:prstGeom>
          <a:noFill/>
        </p:spPr>
        <p:txBody>
          <a:bodyPr wrap="none" lIns="91440" tIns="45720" rIns="91440" bIns="45720">
            <a:spAutoFit/>
          </a:bodyPr>
          <a:lstStyle/>
          <a:p>
            <a:pPr algn="ctr"/>
            <a:r>
              <a:rPr lang="en-US" sz="5400" dirty="0" err="1">
                <a:ln w="0"/>
                <a:solidFill>
                  <a:schemeClr val="accent1"/>
                </a:solidFill>
                <a:effectLst>
                  <a:outerShdw blurRad="38100" dist="25400" dir="5400000" algn="ctr" rotWithShape="0">
                    <a:srgbClr val="6E747A">
                      <a:alpha val="43000"/>
                    </a:srgbClr>
                  </a:outerShdw>
                </a:effectLst>
              </a:rPr>
              <a:t>Bedankt</a:t>
            </a:r>
            <a:r>
              <a:rPr lang="en-US" sz="540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35593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47500" lnSpcReduction="20000"/>
          </a:bodyPr>
          <a:lstStyle/>
          <a:p>
            <a:pPr>
              <a:lnSpc>
                <a:spcPct val="120000"/>
              </a:lnSpc>
            </a:pPr>
            <a:r>
              <a:rPr lang="nl-NL" b="1" i="1" dirty="0"/>
              <a:t>Naleving en handhaving </a:t>
            </a:r>
            <a:br>
              <a:rPr lang="nl-NL" b="1" i="1" dirty="0"/>
            </a:br>
            <a:r>
              <a:rPr lang="nl-NL" i="1" dirty="0"/>
              <a:t>Ik vind het van belang dat regels en voorschriften voor een goede werking van het stalsysteem (inclusief luchtwassers) goed worden nageleefd en gehandhaafd. …</a:t>
            </a:r>
          </a:p>
          <a:p>
            <a:pPr>
              <a:lnSpc>
                <a:spcPct val="120000"/>
              </a:lnSpc>
            </a:pPr>
            <a:r>
              <a:rPr lang="nl-NL" b="1" i="1" dirty="0"/>
              <a:t>Meten en monitoren </a:t>
            </a:r>
            <a:br>
              <a:rPr lang="nl-NL" b="1" i="1" dirty="0"/>
            </a:br>
            <a:r>
              <a:rPr lang="nl-NL" i="1" dirty="0"/>
              <a:t>De commissie beschrijft in haar rapport de urgentie van de overgang naar een ander systeem van meten en monitoren van geur. …</a:t>
            </a:r>
          </a:p>
          <a:p>
            <a:pPr>
              <a:lnSpc>
                <a:spcPct val="120000"/>
              </a:lnSpc>
            </a:pPr>
            <a:r>
              <a:rPr lang="nl-NL" b="1" i="1" dirty="0"/>
              <a:t>Stalbeoordeling</a:t>
            </a:r>
          </a:p>
          <a:p>
            <a:pPr>
              <a:lnSpc>
                <a:spcPct val="120000"/>
              </a:lnSpc>
            </a:pPr>
            <a:r>
              <a:rPr lang="nl-NL" b="1" i="1" dirty="0"/>
              <a:t>Cumulatie van geur</a:t>
            </a:r>
            <a:br>
              <a:rPr lang="nl-NL" b="1" i="1" dirty="0"/>
            </a:br>
            <a:r>
              <a:rPr lang="nl-NL" i="1" dirty="0"/>
              <a:t>… Daarom wil ik in de Omgevingswet de mogelijkheid voor gemeenten om regels te stellen, omzetten naar een verplichting om rekening te houden met cumulatie. …</a:t>
            </a:r>
          </a:p>
          <a:p>
            <a:pPr>
              <a:lnSpc>
                <a:spcPct val="120000"/>
              </a:lnSpc>
            </a:pPr>
            <a:r>
              <a:rPr lang="nl-NL" b="1" i="1" dirty="0"/>
              <a:t>Ingrijpen in bestaande situaties</a:t>
            </a:r>
            <a:br>
              <a:rPr lang="nl-NL" b="1" i="1" dirty="0"/>
            </a:br>
            <a:r>
              <a:rPr lang="nl-NL" i="1" dirty="0"/>
              <a:t>… Zowel de huidige wetgeving als de Omgevingswet biedt slechts beperkt mogelijkheden om in te grijpen in bestaande situaties. …</a:t>
            </a:r>
            <a:br>
              <a:rPr lang="nl-NL" i="1" dirty="0"/>
            </a:br>
            <a:r>
              <a:rPr lang="nl-NL" i="1" dirty="0"/>
              <a:t>… IPO en VNG hebben aangegeven over die mogelijkheid te willen beschikken. Ook POV en LTO zijn van mening dat individuele gevallen, waarbij er duidelijk sprake is van onnodige hinder, aangepakt moeten kunnen worden. …</a:t>
            </a:r>
            <a:br>
              <a:rPr lang="nl-NL" i="1" dirty="0"/>
            </a:br>
            <a:r>
              <a:rPr lang="nl-NL" i="1" dirty="0"/>
              <a:t>… Onderdeel van de pilotaanpak wordt ook het zodanig inrichten van de 50%-regeling dat het bevoegd gezag een eigen afweging kan maken. Het bevoegd gezag krijgt de mogelijkheid om het deel van de ontwikkelruimte, die ontstaat door een </a:t>
            </a:r>
            <a:r>
              <a:rPr lang="nl-NL" i="1" dirty="0" err="1"/>
              <a:t>emissiebesparende</a:t>
            </a:r>
            <a:r>
              <a:rPr lang="nl-NL" i="1" dirty="0"/>
              <a:t> maatregel, binnen de bandbreedte 0-50% zelf te bepalen.</a:t>
            </a:r>
          </a:p>
          <a:p>
            <a:pPr>
              <a:lnSpc>
                <a:spcPct val="120000"/>
              </a:lnSpc>
            </a:pPr>
            <a:r>
              <a:rPr lang="nl-NL" b="1" dirty="0"/>
              <a:t>Sanering en stoppers</a:t>
            </a:r>
            <a:br>
              <a:rPr lang="nl-NL" b="1" dirty="0"/>
            </a:br>
            <a:r>
              <a:rPr lang="nl-NL" i="1" dirty="0"/>
              <a:t>Met het bieden van een subsidie voor het vrijwillig beëindigen van varkenshouderijlocaties (Subsidieregeling sanering varkenshouderijen) wordt beoogd op korte termijn de geuroverlast door varkensbedrijven in </a:t>
            </a:r>
            <a:r>
              <a:rPr lang="nl-NL" i="1" dirty="0" err="1"/>
              <a:t>veedichte</a:t>
            </a:r>
            <a:r>
              <a:rPr lang="nl-NL" i="1" dirty="0"/>
              <a:t> gebieden te verminderen. …</a:t>
            </a:r>
            <a:br>
              <a:rPr lang="nl-NL" i="1" dirty="0"/>
            </a:br>
            <a:r>
              <a:rPr lang="nl-NL" dirty="0"/>
              <a:t>… Ondernemers zijn veelal niet bekend met de wettelijke regelingen voor geur, ammoniak en fijnstof en de mogelijkheden voor testen. …</a:t>
            </a:r>
          </a:p>
          <a:p>
            <a:pPr>
              <a:lnSpc>
                <a:spcPct val="120000"/>
              </a:lnSpc>
            </a:pPr>
            <a:r>
              <a:rPr lang="nl-NL" b="1" dirty="0"/>
              <a:t>Luchtwassers</a:t>
            </a:r>
            <a:br>
              <a:rPr lang="nl-NL" b="1" dirty="0"/>
            </a:br>
            <a:r>
              <a:rPr lang="nl-NL" dirty="0"/>
              <a:t>… een systeem met behulp van een certificaat of een verificatieverklaring van een unieke emissiefactor worden voorzien. …</a:t>
            </a:r>
            <a:endParaRPr lang="nl-NL" b="1" i="1" dirty="0"/>
          </a:p>
        </p:txBody>
      </p:sp>
      <p:sp>
        <p:nvSpPr>
          <p:cNvPr id="3" name="Titel 2"/>
          <p:cNvSpPr>
            <a:spLocks noGrp="1"/>
          </p:cNvSpPr>
          <p:nvPr>
            <p:ph type="title"/>
          </p:nvPr>
        </p:nvSpPr>
        <p:spPr>
          <a:xfrm>
            <a:off x="719403" y="55015"/>
            <a:ext cx="11137237" cy="1080120"/>
          </a:xfrm>
        </p:spPr>
        <p:txBody>
          <a:bodyPr>
            <a:normAutofit fontScale="90000"/>
          </a:bodyPr>
          <a:lstStyle/>
          <a:p>
            <a:r>
              <a:rPr lang="nl-NL" dirty="0"/>
              <a:t>Reactie staatssecretaris </a:t>
            </a:r>
            <a:r>
              <a:rPr lang="nl-NL" dirty="0" err="1"/>
              <a:t>IenW</a:t>
            </a:r>
            <a:r>
              <a:rPr lang="nl-NL" dirty="0"/>
              <a:t> op rapport commissie geurhinder veehouderij</a:t>
            </a:r>
          </a:p>
        </p:txBody>
      </p:sp>
    </p:spTree>
    <p:extLst>
      <p:ext uri="{BB962C8B-B14F-4D97-AF65-F5344CB8AC3E}">
        <p14:creationId xmlns:p14="http://schemas.microsoft.com/office/powerpoint/2010/main" val="15195529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4294967295"/>
          </p:nvPr>
        </p:nvSpPr>
        <p:spPr>
          <a:xfrm>
            <a:off x="1628776" y="6392863"/>
            <a:ext cx="358775" cy="404812"/>
          </a:xfrm>
          <a:prstGeom prst="rect">
            <a:avLst/>
          </a:prstGeom>
        </p:spPr>
        <p:txBody>
          <a:bodyPr/>
          <a:lstStyle/>
          <a:p>
            <a:pPr>
              <a:defRPr/>
            </a:pPr>
            <a:fld id="{C6D964A1-DDCD-41EC-906F-53454661887E}" type="slidenum">
              <a:rPr lang="en-US" altLang="nl-NL" smtClean="0">
                <a:solidFill>
                  <a:srgbClr val="FFFFFF"/>
                </a:solidFill>
              </a:rPr>
              <a:pPr>
                <a:defRPr/>
              </a:pPr>
              <a:t>16</a:t>
            </a:fld>
            <a:endParaRPr lang="en-US" altLang="nl-NL">
              <a:solidFill>
                <a:srgbClr val="FFFFFF"/>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13" b="577"/>
          <a:stretch/>
        </p:blipFill>
        <p:spPr bwMode="auto">
          <a:xfrm>
            <a:off x="2855640" y="2"/>
            <a:ext cx="728400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7534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Verschillen tussen onderzoeken?</a:t>
            </a:r>
          </a:p>
        </p:txBody>
      </p:sp>
      <p:graphicFrame>
        <p:nvGraphicFramePr>
          <p:cNvPr id="4" name="Tijdelijke aanduiding voor inhoud 3"/>
          <p:cNvGraphicFramePr>
            <a:graphicFrameLocks noGrp="1"/>
          </p:cNvGraphicFramePr>
          <p:nvPr>
            <p:ph idx="1"/>
          </p:nvPr>
        </p:nvGraphicFramePr>
        <p:xfrm>
          <a:off x="709242" y="1310640"/>
          <a:ext cx="11137236" cy="5069840"/>
        </p:xfrm>
        <a:graphic>
          <a:graphicData uri="http://schemas.openxmlformats.org/drawingml/2006/table">
            <a:tbl>
              <a:tblPr firstRow="1" bandRow="1">
                <a:tableStyleId>{F5AB1C69-6EDB-4FF4-983F-18BD219EF322}</a:tableStyleId>
              </a:tblPr>
              <a:tblGrid>
                <a:gridCol w="2887398">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gridCol w="3779438">
                  <a:extLst>
                    <a:ext uri="{9D8B030D-6E8A-4147-A177-3AD203B41FA5}">
                      <a16:colId xmlns:a16="http://schemas.microsoft.com/office/drawing/2014/main" val="20002"/>
                    </a:ext>
                  </a:extLst>
                </a:gridCol>
              </a:tblGrid>
              <a:tr h="370840">
                <a:tc>
                  <a:txBody>
                    <a:bodyPr/>
                    <a:lstStyle/>
                    <a:p>
                      <a:r>
                        <a:rPr lang="nl-NL" sz="1400" dirty="0">
                          <a:latin typeface="Microsoft YaHei Light" panose="020B0502040204020203" pitchFamily="34" charset="-122"/>
                          <a:ea typeface="Microsoft YaHei Light" panose="020B0502040204020203" pitchFamily="34" charset="-122"/>
                        </a:rPr>
                        <a:t>Stap in oorzaak-effectketen</a:t>
                      </a:r>
                    </a:p>
                  </a:txBody>
                  <a:tcPr/>
                </a:tc>
                <a:tc>
                  <a:txBody>
                    <a:bodyPr/>
                    <a:lstStyle/>
                    <a:p>
                      <a:r>
                        <a:rPr lang="nl-NL" sz="1400" dirty="0">
                          <a:latin typeface="Microsoft YaHei Light" panose="020B0502040204020203" pitchFamily="34" charset="-122"/>
                          <a:ea typeface="Microsoft YaHei Light" panose="020B0502040204020203" pitchFamily="34" charset="-122"/>
                        </a:rPr>
                        <a:t>GGD/IRAS</a:t>
                      </a:r>
                      <a:r>
                        <a:rPr lang="nl-NL" sz="1400" baseline="0" dirty="0">
                          <a:latin typeface="Microsoft YaHei Light" panose="020B0502040204020203" pitchFamily="34" charset="-122"/>
                          <a:ea typeface="Microsoft YaHei Light" panose="020B0502040204020203" pitchFamily="34" charset="-122"/>
                        </a:rPr>
                        <a:t> </a:t>
                      </a:r>
                      <a:r>
                        <a:rPr lang="nl-NL" sz="1400" dirty="0">
                          <a:latin typeface="Microsoft YaHei Light" panose="020B0502040204020203" pitchFamily="34" charset="-122"/>
                          <a:ea typeface="Microsoft YaHei Light" panose="020B0502040204020203" pitchFamily="34" charset="-122"/>
                        </a:rPr>
                        <a:t>(Geelen et al., 2015)</a:t>
                      </a:r>
                    </a:p>
                  </a:txBody>
                  <a:tcPr/>
                </a:tc>
                <a:tc>
                  <a:txBody>
                    <a:bodyPr/>
                    <a:lstStyle/>
                    <a:p>
                      <a:r>
                        <a:rPr lang="nl-NL" sz="1400" dirty="0">
                          <a:latin typeface="Microsoft YaHei Light" panose="020B0502040204020203" pitchFamily="34" charset="-122"/>
                          <a:ea typeface="Microsoft YaHei Light" panose="020B0502040204020203" pitchFamily="34" charset="-122"/>
                        </a:rPr>
                        <a:t>PRA (Bongers</a:t>
                      </a:r>
                      <a:r>
                        <a:rPr lang="nl-NL" sz="1400" baseline="0" dirty="0">
                          <a:latin typeface="Microsoft YaHei Light" panose="020B0502040204020203" pitchFamily="34" charset="-122"/>
                          <a:ea typeface="Microsoft YaHei Light" panose="020B0502040204020203" pitchFamily="34" charset="-122"/>
                        </a:rPr>
                        <a:t> et al., </a:t>
                      </a:r>
                      <a:r>
                        <a:rPr lang="nl-NL" sz="1400" dirty="0">
                          <a:latin typeface="Microsoft YaHei Light" panose="020B0502040204020203" pitchFamily="34" charset="-122"/>
                          <a:ea typeface="Microsoft YaHei Light" panose="020B0502040204020203" pitchFamily="34" charset="-122"/>
                        </a:rPr>
                        <a:t>2001)</a:t>
                      </a:r>
                    </a:p>
                  </a:txBody>
                  <a:tcPr/>
                </a:tc>
                <a:extLst>
                  <a:ext uri="{0D108BD9-81ED-4DB2-BD59-A6C34878D82A}">
                    <a16:rowId xmlns:a16="http://schemas.microsoft.com/office/drawing/2014/main" val="10000"/>
                  </a:ext>
                </a:extLst>
              </a:tr>
              <a:tr h="370840">
                <a:tc>
                  <a:txBody>
                    <a:bodyPr/>
                    <a:lstStyle/>
                    <a:p>
                      <a:r>
                        <a:rPr lang="nl-NL" sz="1400" b="1" dirty="0">
                          <a:latin typeface="Microsoft YaHei Light" panose="020B0502040204020203" pitchFamily="34" charset="-122"/>
                          <a:ea typeface="Microsoft YaHei Light" panose="020B0502040204020203" pitchFamily="34" charset="-122"/>
                        </a:rPr>
                        <a:t>Activiteiten</a:t>
                      </a:r>
                      <a:r>
                        <a:rPr lang="nl-NL" sz="1400" dirty="0">
                          <a:latin typeface="Microsoft YaHei Light" panose="020B0502040204020203" pitchFamily="34" charset="-122"/>
                          <a:ea typeface="Microsoft YaHei Light" panose="020B0502040204020203" pitchFamily="34" charset="-122"/>
                        </a:rPr>
                        <a:t>: houden van vee</a:t>
                      </a: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Varkens, pluimvee, rundvee &amp; totaal</a:t>
                      </a: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Totaal</a:t>
                      </a:r>
                      <a:r>
                        <a:rPr lang="nl-NL" sz="1400" baseline="0" dirty="0">
                          <a:latin typeface="Microsoft YaHei Light" panose="020B0502040204020203" pitchFamily="34" charset="-122"/>
                          <a:ea typeface="Microsoft YaHei Light" panose="020B0502040204020203" pitchFamily="34" charset="-122"/>
                        </a:rPr>
                        <a:t> met merendeel varkens</a:t>
                      </a:r>
                      <a:endParaRPr lang="nl-NL" sz="1400" dirty="0">
                        <a:latin typeface="Microsoft YaHei Light" panose="020B0502040204020203" pitchFamily="34" charset="-122"/>
                        <a:ea typeface="Microsoft YaHei Light" panose="020B0502040204020203" pitchFamily="34" charset="-122"/>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dirty="0">
                          <a:latin typeface="Microsoft YaHei Light" panose="020B0502040204020203" pitchFamily="34" charset="-122"/>
                          <a:ea typeface="Microsoft YaHei Light" panose="020B0502040204020203" pitchFamily="34" charset="-122"/>
                        </a:rPr>
                        <a:t>Milieudruk: </a:t>
                      </a:r>
                      <a:r>
                        <a:rPr lang="nl-NL" sz="1400" b="0" dirty="0">
                          <a:latin typeface="Microsoft YaHei Light" panose="020B0502040204020203" pitchFamily="34" charset="-122"/>
                          <a:ea typeface="Microsoft YaHei Light" panose="020B0502040204020203" pitchFamily="34" charset="-122"/>
                        </a:rPr>
                        <a:t>u</a:t>
                      </a:r>
                      <a:r>
                        <a:rPr lang="nl-NL" sz="1400" dirty="0">
                          <a:latin typeface="Microsoft YaHei Light" panose="020B0502040204020203" pitchFamily="34" charset="-122"/>
                          <a:ea typeface="Microsoft YaHei Light" panose="020B0502040204020203" pitchFamily="34" charset="-122"/>
                        </a:rPr>
                        <a:t>itstoot uit de stal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latin typeface="Microsoft YaHei Light" panose="020B0502040204020203" pitchFamily="34" charset="-122"/>
                          <a:ea typeface="Microsoft YaHei Light" panose="020B0502040204020203" pitchFamily="34" charset="-122"/>
                        </a:rPr>
                        <a:t>(beiden geen ‘</a:t>
                      </a:r>
                      <a:r>
                        <a:rPr lang="nl-NL" sz="1400" dirty="0" err="1">
                          <a:latin typeface="Microsoft YaHei Light" panose="020B0502040204020203" pitchFamily="34" charset="-122"/>
                          <a:ea typeface="Microsoft YaHei Light" panose="020B0502040204020203" pitchFamily="34" charset="-122"/>
                        </a:rPr>
                        <a:t>zaagtand’emissies</a:t>
                      </a:r>
                      <a:r>
                        <a:rPr lang="nl-NL" sz="1400" dirty="0">
                          <a:latin typeface="Microsoft YaHei Light" panose="020B0502040204020203" pitchFamily="34" charset="-122"/>
                          <a:ea typeface="Microsoft YaHei Light" panose="020B0502040204020203" pitchFamily="34" charset="-122"/>
                        </a:rPr>
                        <a:t>)</a:t>
                      </a: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Standaard emissiefactoren</a:t>
                      </a:r>
                      <a:r>
                        <a:rPr lang="nl-NL" sz="1400" baseline="0" dirty="0">
                          <a:latin typeface="Microsoft YaHei Light" panose="020B0502040204020203" pitchFamily="34" charset="-122"/>
                          <a:ea typeface="Microsoft YaHei Light" panose="020B0502040204020203" pitchFamily="34" charset="-122"/>
                        </a:rPr>
                        <a:t> </a:t>
                      </a:r>
                      <a:r>
                        <a:rPr lang="nl-NL" sz="1400" baseline="0" dirty="0" err="1">
                          <a:latin typeface="Microsoft YaHei Light" panose="020B0502040204020203" pitchFamily="34" charset="-122"/>
                          <a:ea typeface="Microsoft YaHei Light" panose="020B0502040204020203" pitchFamily="34" charset="-122"/>
                        </a:rPr>
                        <a:t>Wgv</a:t>
                      </a:r>
                      <a:endParaRPr lang="nl-NL" sz="1400" baseline="0" dirty="0">
                        <a:latin typeface="Microsoft YaHei Light" panose="020B0502040204020203" pitchFamily="34" charset="-122"/>
                        <a:ea typeface="Microsoft YaHei Light" panose="020B0502040204020203" pitchFamily="34" charset="-122"/>
                      </a:endParaRPr>
                    </a:p>
                    <a:p>
                      <a:pPr marL="285750" indent="-285750">
                        <a:buFont typeface="Microsoft YaHei Light" panose="020B0502040204020203" pitchFamily="34" charset="-122"/>
                        <a:buChar char="−"/>
                      </a:pPr>
                      <a:endParaRPr lang="nl-NL" sz="1400" dirty="0">
                        <a:latin typeface="Microsoft YaHei Light" panose="020B0502040204020203" pitchFamily="34" charset="-122"/>
                        <a:ea typeface="Microsoft YaHei Light" panose="020B0502040204020203" pitchFamily="34" charset="-122"/>
                      </a:endParaRP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Luchtwassers &amp; emissie-reducerende maatregelen</a:t>
                      </a:r>
                      <a:r>
                        <a:rPr lang="nl-NL" sz="1400" baseline="0" dirty="0">
                          <a:latin typeface="Microsoft YaHei Light" panose="020B0502040204020203" pitchFamily="34" charset="-122"/>
                          <a:ea typeface="Microsoft YaHei Light" panose="020B0502040204020203" pitchFamily="34" charset="-122"/>
                        </a:rPr>
                        <a:t> </a:t>
                      </a:r>
                      <a:r>
                        <a:rPr lang="nl-NL" sz="1400" dirty="0">
                          <a:latin typeface="Microsoft YaHei Light" panose="020B0502040204020203" pitchFamily="34" charset="-122"/>
                          <a:ea typeface="Microsoft YaHei Light" panose="020B0502040204020203" pitchFamily="34" charset="-122"/>
                        </a:rPr>
                        <a:t>met type-effectiviteit vastgesteld</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Standaard reductie factoren</a:t>
                      </a:r>
                    </a:p>
                    <a:p>
                      <a:pPr marL="742950" lvl="1" indent="-285750">
                        <a:buFont typeface="Microsoft YaHei Light" panose="020B0502040204020203" pitchFamily="34" charset="-122"/>
                        <a:buChar char="−"/>
                      </a:pPr>
                      <a:r>
                        <a:rPr lang="nl-NL" sz="1400" dirty="0" err="1">
                          <a:latin typeface="Microsoft YaHei Light" panose="020B0502040204020203" pitchFamily="34" charset="-122"/>
                          <a:ea typeface="Microsoft YaHei Light" panose="020B0502040204020203" pitchFamily="34" charset="-122"/>
                        </a:rPr>
                        <a:t>Hedonische</a:t>
                      </a:r>
                      <a:r>
                        <a:rPr lang="nl-NL" sz="1400" baseline="0" dirty="0">
                          <a:latin typeface="Microsoft YaHei Light" panose="020B0502040204020203" pitchFamily="34" charset="-122"/>
                          <a:ea typeface="Microsoft YaHei Light" panose="020B0502040204020203" pitchFamily="34" charset="-122"/>
                        </a:rPr>
                        <a:t> waarde ‘gewassen’ lucht?</a:t>
                      </a:r>
                      <a:endParaRPr lang="nl-NL" sz="1400" dirty="0">
                        <a:latin typeface="Microsoft YaHei Light" panose="020B0502040204020203" pitchFamily="34" charset="-122"/>
                        <a:ea typeface="Microsoft YaHei Light" panose="020B0502040204020203" pitchFamily="34" charset="-122"/>
                      </a:endParaRP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Gerapporteerde en officieuze emissiefactoren</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Luchtwassers &amp; emissie-reducerende maatregelen</a:t>
                      </a:r>
                      <a:r>
                        <a:rPr lang="nl-NL" sz="1400" baseline="0" dirty="0">
                          <a:latin typeface="Microsoft YaHei Light" panose="020B0502040204020203" pitchFamily="34" charset="-122"/>
                          <a:ea typeface="Microsoft YaHei Light" panose="020B0502040204020203" pitchFamily="34" charset="-122"/>
                        </a:rPr>
                        <a:t> </a:t>
                      </a:r>
                      <a:r>
                        <a:rPr lang="nl-NL" sz="1400" dirty="0">
                          <a:latin typeface="Microsoft YaHei Light" panose="020B0502040204020203" pitchFamily="34" charset="-122"/>
                          <a:ea typeface="Microsoft YaHei Light" panose="020B0502040204020203" pitchFamily="34" charset="-122"/>
                        </a:rPr>
                        <a:t>nog niet gangbaar</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Dus minder</a:t>
                      </a:r>
                      <a:r>
                        <a:rPr lang="nl-NL" sz="1400" baseline="0" dirty="0">
                          <a:latin typeface="Microsoft YaHei Light" panose="020B0502040204020203" pitchFamily="34" charset="-122"/>
                          <a:ea typeface="Microsoft YaHei Light" panose="020B0502040204020203" pitchFamily="34" charset="-122"/>
                        </a:rPr>
                        <a:t> reductie factoren?</a:t>
                      </a:r>
                      <a:endParaRPr lang="nl-NL" sz="1400" dirty="0">
                        <a:latin typeface="Microsoft YaHei Light" panose="020B0502040204020203" pitchFamily="34" charset="-122"/>
                        <a:ea typeface="Microsoft YaHei Light" panose="020B0502040204020203" pitchFamily="34" charset="-122"/>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dirty="0">
                          <a:latin typeface="Microsoft YaHei Light" panose="020B0502040204020203" pitchFamily="34" charset="-122"/>
                          <a:ea typeface="Microsoft YaHei Light" panose="020B0502040204020203" pitchFamily="34" charset="-122"/>
                        </a:rPr>
                        <a:t>Verspreiding &amp; milieukwaliteit:</a:t>
                      </a:r>
                      <a:r>
                        <a:rPr lang="nl-NL" sz="1400" dirty="0">
                          <a:latin typeface="Microsoft YaHei Light" panose="020B0502040204020203" pitchFamily="34" charset="-122"/>
                          <a:ea typeface="Microsoft YaHei Light" panose="020B0502040204020203" pitchFamily="34" charset="-122"/>
                        </a:rPr>
                        <a:t> modelleren geurconcentraties</a:t>
                      </a:r>
                      <a:r>
                        <a:rPr lang="nl-NL" sz="1400" baseline="0" dirty="0">
                          <a:latin typeface="Microsoft YaHei Light" panose="020B0502040204020203" pitchFamily="34" charset="-122"/>
                          <a:ea typeface="Microsoft YaHei Light" panose="020B0502040204020203" pitchFamily="34" charset="-122"/>
                        </a:rPr>
                        <a:t> </a:t>
                      </a:r>
                      <a:endParaRPr lang="nl-NL" sz="1400" dirty="0">
                        <a:latin typeface="Microsoft YaHei Light" panose="020B0502040204020203" pitchFamily="34" charset="-122"/>
                        <a:ea typeface="Microsoft YaHei Light" panose="020B0502040204020203" pitchFamily="34" charset="-122"/>
                      </a:endParaRP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STACKS met default V-stacks</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Beperkte gebouwmodule</a:t>
                      </a:r>
                    </a:p>
                    <a:p>
                      <a:pPr marL="285750" indent="-285750">
                        <a:buFont typeface="Microsoft YaHei Light" panose="020B0502040204020203" pitchFamily="34" charset="-122"/>
                        <a:buChar char="−"/>
                      </a:pPr>
                      <a:endParaRPr lang="nl-NL" sz="1400" dirty="0">
                        <a:latin typeface="Microsoft YaHei Light" panose="020B0502040204020203" pitchFamily="34" charset="-122"/>
                        <a:ea typeface="Microsoft YaHei Light" panose="020B0502040204020203" pitchFamily="34" charset="-122"/>
                      </a:endParaRP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10-jaar gemiddelde meteorologie</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Ruwheidslengte interpolatie</a:t>
                      </a:r>
                    </a:p>
                    <a:p>
                      <a:pPr marL="285750" indent="-285750">
                        <a:buFont typeface="Microsoft YaHei Light" panose="020B0502040204020203" pitchFamily="34" charset="-122"/>
                        <a:buChar char="−"/>
                      </a:pPr>
                      <a:r>
                        <a:rPr lang="nl-NL" sz="1400" dirty="0" err="1">
                          <a:latin typeface="Microsoft YaHei Light" panose="020B0502040204020203" pitchFamily="34" charset="-122"/>
                          <a:ea typeface="Microsoft YaHei Light" panose="020B0502040204020203" pitchFamily="34" charset="-122"/>
                        </a:rPr>
                        <a:t>Odour</a:t>
                      </a:r>
                      <a:r>
                        <a:rPr lang="nl-NL" sz="1400" dirty="0">
                          <a:latin typeface="Microsoft YaHei Light" panose="020B0502040204020203" pitchFamily="34" charset="-122"/>
                          <a:ea typeface="Microsoft YaHei Light" panose="020B0502040204020203" pitchFamily="34" charset="-122"/>
                        </a:rPr>
                        <a:t> units</a:t>
                      </a: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LTFD</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Geen gebouwmodule</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Lagere stal- &amp; emissiehoogte</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Meteo niet langjarig gemiddelde</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Ruwheidslengte Wieringa</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Geureenheden</a:t>
                      </a:r>
                      <a:r>
                        <a:rPr lang="nl-NL" sz="1400" baseline="0" dirty="0">
                          <a:latin typeface="Microsoft YaHei Light" panose="020B0502040204020203" pitchFamily="34" charset="-122"/>
                          <a:ea typeface="Microsoft YaHei Light" panose="020B0502040204020203" pitchFamily="34" charset="-122"/>
                        </a:rPr>
                        <a:t> </a:t>
                      </a:r>
                      <a:r>
                        <a:rPr lang="nl-NL" sz="1400" baseline="0" dirty="0">
                          <a:latin typeface="Microsoft YaHei Light" panose="020B0502040204020203" pitchFamily="34" charset="-122"/>
                          <a:ea typeface="Microsoft YaHei Light" panose="020B0502040204020203" pitchFamily="34" charset="-122"/>
                          <a:sym typeface="Wingdings" panose="05000000000000000000" pitchFamily="2" charset="2"/>
                        </a:rPr>
                        <a:t> Pragmatische omrekening geurhindercurves naar OU; géén standaard factor 2. (VROM, 2007)</a:t>
                      </a:r>
                      <a:endParaRPr lang="nl-NL" sz="1400" dirty="0">
                        <a:latin typeface="Microsoft YaHei Light" panose="020B0502040204020203" pitchFamily="34" charset="-122"/>
                        <a:ea typeface="Microsoft YaHei Light" panose="020B0502040204020203" pitchFamily="34" charset="-122"/>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dirty="0">
                          <a:latin typeface="Microsoft YaHei Light" panose="020B0502040204020203" pitchFamily="34" charset="-122"/>
                          <a:ea typeface="Microsoft YaHei Light" panose="020B0502040204020203" pitchFamily="34" charset="-122"/>
                        </a:rPr>
                        <a:t>Blootstelling:</a:t>
                      </a:r>
                      <a:r>
                        <a:rPr lang="nl-NL" sz="1400" dirty="0">
                          <a:latin typeface="Microsoft YaHei Light" panose="020B0502040204020203" pitchFamily="34" charset="-122"/>
                          <a:ea typeface="Microsoft YaHei Light" panose="020B0502040204020203" pitchFamily="34" charset="-122"/>
                        </a:rPr>
                        <a:t> geurconcentratie op woonlocatie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latin typeface="Microsoft YaHei Light" panose="020B0502040204020203" pitchFamily="34" charset="-122"/>
                          <a:ea typeface="Microsoft YaHei Light" panose="020B0502040204020203" pitchFamily="34" charset="-122"/>
                        </a:rPr>
                        <a:t>(cumulatief, p98)</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Microsoft YaHei Light" panose="020B0502040204020203" pitchFamily="34" charset="-122"/>
                        <a:buChar char="−"/>
                        <a:tabLst/>
                        <a:defRPr/>
                      </a:pPr>
                      <a:r>
                        <a:rPr lang="nl-NL" sz="1400" dirty="0">
                          <a:latin typeface="Microsoft YaHei Light" panose="020B0502040204020203" pitchFamily="34" charset="-122"/>
                          <a:ea typeface="Microsoft YaHei Light" panose="020B0502040204020203" pitchFamily="34" charset="-122"/>
                        </a:rPr>
                        <a:t>Alle bedrijven &lt;2km</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Met/zonder &lt;0,1</a:t>
                      </a:r>
                      <a:r>
                        <a:rPr lang="nl-NL" sz="1400" baseline="0" dirty="0">
                          <a:latin typeface="Microsoft YaHei Light" panose="020B0502040204020203" pitchFamily="34" charset="-122"/>
                          <a:ea typeface="Microsoft YaHei Light" panose="020B0502040204020203" pitchFamily="34" charset="-122"/>
                        </a:rPr>
                        <a:t> OU/m3</a:t>
                      </a:r>
                    </a:p>
                    <a:p>
                      <a:pPr marL="285750" marR="0" lvl="0" indent="-285750" algn="l" defTabSz="914400" rtl="0" eaLnBrk="1" fontAlgn="auto" latinLnBrk="0" hangingPunct="1">
                        <a:lnSpc>
                          <a:spcPct val="100000"/>
                        </a:lnSpc>
                        <a:spcBef>
                          <a:spcPts val="0"/>
                        </a:spcBef>
                        <a:spcAft>
                          <a:spcPts val="0"/>
                        </a:spcAft>
                        <a:buClrTx/>
                        <a:buSzTx/>
                        <a:buFont typeface="Microsoft YaHei Light" panose="020B0502040204020203" pitchFamily="34" charset="-122"/>
                        <a:buChar char="−"/>
                        <a:tabLst/>
                        <a:defRPr/>
                      </a:pPr>
                      <a:r>
                        <a:rPr lang="nl-NL" sz="1400" dirty="0">
                          <a:latin typeface="Microsoft YaHei Light" panose="020B0502040204020203" pitchFamily="34" charset="-122"/>
                          <a:ea typeface="Microsoft YaHei Light" panose="020B0502040204020203" pitchFamily="34" charset="-122"/>
                        </a:rPr>
                        <a:t>Geen info over dominante bron</a:t>
                      </a:r>
                    </a:p>
                    <a:p>
                      <a:pPr marL="285750" marR="0" lvl="0" indent="-285750" algn="l" defTabSz="914400" rtl="0" eaLnBrk="1" fontAlgn="auto" latinLnBrk="0" hangingPunct="1">
                        <a:lnSpc>
                          <a:spcPct val="100000"/>
                        </a:lnSpc>
                        <a:spcBef>
                          <a:spcPts val="0"/>
                        </a:spcBef>
                        <a:spcAft>
                          <a:spcPts val="0"/>
                        </a:spcAft>
                        <a:buClrTx/>
                        <a:buSzTx/>
                        <a:buFont typeface="Microsoft YaHei Light" panose="020B0502040204020203" pitchFamily="34" charset="-122"/>
                        <a:buChar char="−"/>
                        <a:tabLst/>
                        <a:defRPr/>
                      </a:pPr>
                      <a:r>
                        <a:rPr lang="nl-NL" sz="1400" dirty="0">
                          <a:latin typeface="Microsoft YaHei Light" panose="020B0502040204020203" pitchFamily="34" charset="-122"/>
                          <a:ea typeface="Microsoft YaHei Light" panose="020B0502040204020203" pitchFamily="34" charset="-122"/>
                        </a:rPr>
                        <a:t>Onderscheid diertypes</a:t>
                      </a:r>
                    </a:p>
                    <a:p>
                      <a:pPr marL="285750" indent="-285750">
                        <a:buFont typeface="Microsoft YaHei Light" panose="020B0502040204020203" pitchFamily="34" charset="-122"/>
                        <a:buChar char="−"/>
                      </a:pPr>
                      <a:endParaRPr lang="nl-NL" sz="1400" dirty="0">
                        <a:latin typeface="Microsoft YaHei Light" panose="020B0502040204020203" pitchFamily="34" charset="-122"/>
                        <a:ea typeface="Microsoft YaHei Light" panose="020B0502040204020203" pitchFamily="34" charset="-122"/>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Microsoft YaHei Light" panose="020B0502040204020203" pitchFamily="34" charset="-122"/>
                        <a:buChar char="−"/>
                        <a:tabLst/>
                        <a:defRPr/>
                      </a:pPr>
                      <a:r>
                        <a:rPr lang="nl-NL" sz="1400" dirty="0">
                          <a:latin typeface="Microsoft YaHei Light" panose="020B0502040204020203" pitchFamily="34" charset="-122"/>
                          <a:ea typeface="Microsoft YaHei Light" panose="020B0502040204020203" pitchFamily="34" charset="-122"/>
                        </a:rPr>
                        <a:t>Bedrijven &lt;2km met</a:t>
                      </a:r>
                      <a:r>
                        <a:rPr lang="nl-NL" sz="1400" baseline="0" dirty="0">
                          <a:latin typeface="Microsoft YaHei Light" panose="020B0502040204020203" pitchFamily="34" charset="-122"/>
                          <a:ea typeface="Microsoft YaHei Light" panose="020B0502040204020203" pitchFamily="34" charset="-122"/>
                        </a:rPr>
                        <a:t> bijdrage &gt;5%</a:t>
                      </a:r>
                    </a:p>
                    <a:p>
                      <a:pPr marL="285750" indent="-285750">
                        <a:buFont typeface="Microsoft YaHei Light" panose="020B0502040204020203" pitchFamily="34" charset="-122"/>
                        <a:buChar char="−"/>
                      </a:pPr>
                      <a:r>
                        <a:rPr lang="nl-NL" sz="1400" baseline="0" dirty="0">
                          <a:latin typeface="Microsoft YaHei Light" panose="020B0502040204020203" pitchFamily="34" charset="-122"/>
                          <a:ea typeface="Microsoft YaHei Light" panose="020B0502040204020203" pitchFamily="34" charset="-122"/>
                        </a:rPr>
                        <a:t>Zonder &lt;0,5 ge/m3</a:t>
                      </a:r>
                    </a:p>
                    <a:p>
                      <a:pPr marL="285750" indent="-285750">
                        <a:buFont typeface="Microsoft YaHei Light" panose="020B0502040204020203" pitchFamily="34" charset="-122"/>
                        <a:buChar char="−"/>
                      </a:pPr>
                      <a:r>
                        <a:rPr lang="nl-NL" sz="1400" baseline="0" dirty="0">
                          <a:latin typeface="Microsoft YaHei Light" panose="020B0502040204020203" pitchFamily="34" charset="-122"/>
                          <a:ea typeface="Microsoft YaHei Light" panose="020B0502040204020203" pitchFamily="34" charset="-122"/>
                        </a:rPr>
                        <a:t>Onderscheid dominante bron</a:t>
                      </a:r>
                    </a:p>
                    <a:p>
                      <a:pPr marL="285750" marR="0" lvl="0" indent="-285750" algn="l" defTabSz="914400" rtl="0" eaLnBrk="1" fontAlgn="auto" latinLnBrk="0" hangingPunct="1">
                        <a:lnSpc>
                          <a:spcPct val="100000"/>
                        </a:lnSpc>
                        <a:spcBef>
                          <a:spcPts val="0"/>
                        </a:spcBef>
                        <a:spcAft>
                          <a:spcPts val="0"/>
                        </a:spcAft>
                        <a:buClrTx/>
                        <a:buSzTx/>
                        <a:buFont typeface="Microsoft YaHei Light" panose="020B0502040204020203" pitchFamily="34" charset="-122"/>
                        <a:buChar char="−"/>
                        <a:tabLst/>
                        <a:defRPr/>
                      </a:pPr>
                      <a:r>
                        <a:rPr lang="nl-NL" sz="1400" baseline="0" dirty="0">
                          <a:latin typeface="Microsoft YaHei Light" panose="020B0502040204020203" pitchFamily="34" charset="-122"/>
                          <a:ea typeface="Microsoft YaHei Light" panose="020B0502040204020203" pitchFamily="34" charset="-122"/>
                        </a:rPr>
                        <a:t>Geen onderscheid diertypen; overwegend varkens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20580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Verschillen in onderzoeken?</a:t>
            </a:r>
          </a:p>
        </p:txBody>
      </p:sp>
      <p:graphicFrame>
        <p:nvGraphicFramePr>
          <p:cNvPr id="4" name="Tijdelijke aanduiding voor inhoud 3"/>
          <p:cNvGraphicFramePr>
            <a:graphicFrameLocks noGrp="1"/>
          </p:cNvGraphicFramePr>
          <p:nvPr>
            <p:ph idx="1"/>
          </p:nvPr>
        </p:nvGraphicFramePr>
        <p:xfrm>
          <a:off x="709242" y="1310640"/>
          <a:ext cx="11137236" cy="5247640"/>
        </p:xfrm>
        <a:graphic>
          <a:graphicData uri="http://schemas.openxmlformats.org/drawingml/2006/table">
            <a:tbl>
              <a:tblPr firstRow="1" bandRow="1">
                <a:tableStyleId>{F5AB1C69-6EDB-4FF4-983F-18BD219EF322}</a:tableStyleId>
              </a:tblPr>
              <a:tblGrid>
                <a:gridCol w="2887398">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gridCol w="3779438">
                  <a:extLst>
                    <a:ext uri="{9D8B030D-6E8A-4147-A177-3AD203B41FA5}">
                      <a16:colId xmlns:a16="http://schemas.microsoft.com/office/drawing/2014/main" val="20002"/>
                    </a:ext>
                  </a:extLst>
                </a:gridCol>
              </a:tblGrid>
              <a:tr h="370840">
                <a:tc>
                  <a:txBody>
                    <a:bodyPr/>
                    <a:lstStyle/>
                    <a:p>
                      <a:r>
                        <a:rPr lang="nl-NL" sz="1400" dirty="0">
                          <a:latin typeface="Microsoft YaHei Light" panose="020B0502040204020203" pitchFamily="34" charset="-122"/>
                          <a:ea typeface="Microsoft YaHei Light" panose="020B0502040204020203" pitchFamily="34" charset="-122"/>
                        </a:rPr>
                        <a:t>Stap in oorzaak-effectketen</a:t>
                      </a:r>
                    </a:p>
                  </a:txBody>
                  <a:tcPr/>
                </a:tc>
                <a:tc>
                  <a:txBody>
                    <a:bodyPr/>
                    <a:lstStyle/>
                    <a:p>
                      <a:r>
                        <a:rPr lang="nl-NL" sz="1400" dirty="0">
                          <a:latin typeface="Microsoft YaHei Light" panose="020B0502040204020203" pitchFamily="34" charset="-122"/>
                          <a:ea typeface="Microsoft YaHei Light" panose="020B0502040204020203" pitchFamily="34" charset="-122"/>
                        </a:rPr>
                        <a:t>GGD/IRAS</a:t>
                      </a:r>
                      <a:r>
                        <a:rPr lang="nl-NL" sz="1400" baseline="0" dirty="0">
                          <a:latin typeface="Microsoft YaHei Light" panose="020B0502040204020203" pitchFamily="34" charset="-122"/>
                          <a:ea typeface="Microsoft YaHei Light" panose="020B0502040204020203" pitchFamily="34" charset="-122"/>
                        </a:rPr>
                        <a:t> </a:t>
                      </a:r>
                      <a:r>
                        <a:rPr lang="nl-NL" sz="1400" dirty="0">
                          <a:latin typeface="Microsoft YaHei Light" panose="020B0502040204020203" pitchFamily="34" charset="-122"/>
                          <a:ea typeface="Microsoft YaHei Light" panose="020B0502040204020203" pitchFamily="34" charset="-122"/>
                        </a:rPr>
                        <a:t>(Geelen et al., 2015)</a:t>
                      </a:r>
                    </a:p>
                  </a:txBody>
                  <a:tcPr/>
                </a:tc>
                <a:tc>
                  <a:txBody>
                    <a:bodyPr/>
                    <a:lstStyle/>
                    <a:p>
                      <a:r>
                        <a:rPr lang="nl-NL" sz="1400" dirty="0">
                          <a:latin typeface="Microsoft YaHei Light" panose="020B0502040204020203" pitchFamily="34" charset="-122"/>
                          <a:ea typeface="Microsoft YaHei Light" panose="020B0502040204020203" pitchFamily="34" charset="-122"/>
                        </a:rPr>
                        <a:t>PRA (Bongers</a:t>
                      </a:r>
                      <a:r>
                        <a:rPr lang="nl-NL" sz="1400" baseline="0" dirty="0">
                          <a:latin typeface="Microsoft YaHei Light" panose="020B0502040204020203" pitchFamily="34" charset="-122"/>
                          <a:ea typeface="Microsoft YaHei Light" panose="020B0502040204020203" pitchFamily="34" charset="-122"/>
                        </a:rPr>
                        <a:t> et al., </a:t>
                      </a:r>
                      <a:r>
                        <a:rPr lang="nl-NL" sz="1400" dirty="0">
                          <a:latin typeface="Microsoft YaHei Light" panose="020B0502040204020203" pitchFamily="34" charset="-122"/>
                          <a:ea typeface="Microsoft YaHei Light" panose="020B0502040204020203" pitchFamily="34" charset="-122"/>
                        </a:rPr>
                        <a:t>2001)</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dirty="0">
                          <a:latin typeface="Microsoft YaHei Light" panose="020B0502040204020203" pitchFamily="34" charset="-122"/>
                          <a:ea typeface="Microsoft YaHei Light" panose="020B0502040204020203" pitchFamily="34" charset="-122"/>
                        </a:rPr>
                        <a:t>Effect: </a:t>
                      </a:r>
                      <a:r>
                        <a:rPr lang="nl-NL" sz="1400" dirty="0">
                          <a:latin typeface="Microsoft YaHei Light" panose="020B0502040204020203" pitchFamily="34" charset="-122"/>
                          <a:ea typeface="Microsoft YaHei Light" panose="020B0502040204020203" pitchFamily="34" charset="-122"/>
                        </a:rPr>
                        <a:t>Hinder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latin typeface="Microsoft YaHei Light" panose="020B0502040204020203" pitchFamily="34" charset="-122"/>
                          <a:ea typeface="Microsoft YaHei Light" panose="020B0502040204020203" pitchFamily="34" charset="-122"/>
                        </a:rPr>
                        <a:t>(vragenlijst)</a:t>
                      </a: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13.700 respondenten</a:t>
                      </a:r>
                    </a:p>
                    <a:p>
                      <a:pPr marL="285750" indent="-285750">
                        <a:buFont typeface="Microsoft YaHei Light" panose="020B0502040204020203" pitchFamily="34" charset="-122"/>
                        <a:buChar char="−"/>
                      </a:pPr>
                      <a:endParaRPr lang="nl-NL" sz="1400" dirty="0">
                        <a:latin typeface="Microsoft YaHei Light" panose="020B0502040204020203" pitchFamily="34" charset="-122"/>
                        <a:ea typeface="Microsoft YaHei Light" panose="020B0502040204020203" pitchFamily="34" charset="-122"/>
                      </a:endParaRP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Aselecte steekproef</a:t>
                      </a:r>
                    </a:p>
                    <a:p>
                      <a:pPr marL="285750" indent="-285750">
                        <a:buFont typeface="Microsoft YaHei Light" panose="020B0502040204020203" pitchFamily="34" charset="-122"/>
                        <a:buChar char="−"/>
                      </a:pPr>
                      <a:endParaRPr lang="nl-NL" sz="1400" dirty="0">
                        <a:latin typeface="Microsoft YaHei Light" panose="020B0502040204020203" pitchFamily="34" charset="-122"/>
                        <a:ea typeface="Microsoft YaHei Light" panose="020B0502040204020203" pitchFamily="34" charset="-122"/>
                      </a:endParaRP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Gezondheidsonderzoek via huisarts</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Schriftelijk</a:t>
                      </a:r>
                      <a:r>
                        <a:rPr lang="nl-NL" sz="1400" baseline="0" dirty="0">
                          <a:latin typeface="Microsoft YaHei Light" panose="020B0502040204020203" pitchFamily="34" charset="-122"/>
                          <a:ea typeface="Microsoft YaHei Light" panose="020B0502040204020203" pitchFamily="34" charset="-122"/>
                        </a:rPr>
                        <a:t> </a:t>
                      </a:r>
                    </a:p>
                    <a:p>
                      <a:pPr marL="285750" indent="-285750">
                        <a:buFont typeface="Microsoft YaHei Light" panose="020B0502040204020203" pitchFamily="34" charset="-122"/>
                        <a:buChar char="−"/>
                      </a:pPr>
                      <a:r>
                        <a:rPr lang="nl-NL" sz="1400" baseline="0" dirty="0">
                          <a:latin typeface="Microsoft YaHei Light" panose="020B0502040204020203" pitchFamily="34" charset="-122"/>
                          <a:ea typeface="Microsoft YaHei Light" panose="020B0502040204020203" pitchFamily="34" charset="-122"/>
                        </a:rPr>
                        <a:t>Concentratiegebied Brabant/Limburg</a:t>
                      </a:r>
                    </a:p>
                    <a:p>
                      <a:pPr marL="285750" indent="-285750">
                        <a:buFont typeface="Microsoft YaHei Light" panose="020B0502040204020203" pitchFamily="34" charset="-122"/>
                        <a:buChar char="−"/>
                      </a:pPr>
                      <a:endParaRPr lang="nl-NL" sz="1400" dirty="0">
                        <a:latin typeface="Microsoft YaHei Light" panose="020B0502040204020203" pitchFamily="34" charset="-122"/>
                        <a:ea typeface="Microsoft YaHei Light" panose="020B0502040204020203" pitchFamily="34" charset="-122"/>
                      </a:endParaRP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Vraagstelling internationale standaard</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Hoe vaak</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Mate van hinder </a:t>
                      </a:r>
                    </a:p>
                    <a:p>
                      <a:pPr marL="285750" lvl="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Afzonderlijke uitvraag hinder van bron / diertype:</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Stallen</a:t>
                      </a:r>
                      <a:r>
                        <a:rPr lang="nl-NL" sz="1400" baseline="0" dirty="0">
                          <a:latin typeface="Microsoft YaHei Light" panose="020B0502040204020203" pitchFamily="34" charset="-122"/>
                          <a:ea typeface="Microsoft YaHei Light" panose="020B0502040204020203" pitchFamily="34" charset="-122"/>
                        </a:rPr>
                        <a:t> (varkens, pluimvee, rundvee apart)</a:t>
                      </a:r>
                      <a:endParaRPr lang="nl-NL" sz="1400" dirty="0">
                        <a:latin typeface="Microsoft YaHei Light" panose="020B0502040204020203" pitchFamily="34" charset="-122"/>
                        <a:ea typeface="Microsoft YaHei Light" panose="020B0502040204020203" pitchFamily="34" charset="-122"/>
                      </a:endParaRP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Dummy:</a:t>
                      </a:r>
                      <a:r>
                        <a:rPr lang="nl-NL" sz="1400" baseline="0" dirty="0">
                          <a:latin typeface="Microsoft YaHei Light" panose="020B0502040204020203" pitchFamily="34" charset="-122"/>
                          <a:ea typeface="Microsoft YaHei Light" panose="020B0502040204020203" pitchFamily="34" charset="-122"/>
                        </a:rPr>
                        <a:t> mest uitrijden</a:t>
                      </a:r>
                      <a:endParaRPr lang="nl-NL" sz="1400" dirty="0">
                        <a:latin typeface="Microsoft YaHei Light" panose="020B0502040204020203" pitchFamily="34" charset="-122"/>
                        <a:ea typeface="Microsoft YaHei Light" panose="020B0502040204020203" pitchFamily="34" charset="-122"/>
                      </a:endParaRP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630</a:t>
                      </a:r>
                      <a:r>
                        <a:rPr lang="nl-NL" sz="1400" baseline="0" dirty="0">
                          <a:latin typeface="Microsoft YaHei Light" panose="020B0502040204020203" pitchFamily="34" charset="-122"/>
                          <a:ea typeface="Microsoft YaHei Light" panose="020B0502040204020203" pitchFamily="34" charset="-122"/>
                        </a:rPr>
                        <a:t> respondenten in betreffende deelpopulatie</a:t>
                      </a:r>
                      <a:endParaRPr lang="nl-NL" sz="1400" dirty="0">
                        <a:latin typeface="Microsoft YaHei Light" panose="020B0502040204020203" pitchFamily="34" charset="-122"/>
                        <a:ea typeface="Microsoft YaHei Light" panose="020B0502040204020203" pitchFamily="34" charset="-122"/>
                      </a:endParaRP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Selectie o.b.v. verwachte blootstelling</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Onderzoek leefbaarheid</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Telefonisch </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Concentratie &amp;</a:t>
                      </a:r>
                      <a:r>
                        <a:rPr lang="nl-NL" sz="1400" baseline="0" dirty="0">
                          <a:latin typeface="Microsoft YaHei Light" panose="020B0502040204020203" pitchFamily="34" charset="-122"/>
                          <a:ea typeface="Microsoft YaHei Light" panose="020B0502040204020203" pitchFamily="34" charset="-122"/>
                        </a:rPr>
                        <a:t> niet-concentratiegebied Nederland</a:t>
                      </a:r>
                    </a:p>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Vraagstelling </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Hoe vaak </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Mate van hinder</a:t>
                      </a:r>
                    </a:p>
                    <a:p>
                      <a:pPr marL="285750" lvl="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Getrapte toewijzing hinder aan bron / diertype</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Hinder</a:t>
                      </a:r>
                      <a:r>
                        <a:rPr lang="nl-NL" sz="1400" baseline="0" dirty="0">
                          <a:latin typeface="Microsoft YaHei Light" panose="020B0502040204020203" pitchFamily="34" charset="-122"/>
                          <a:ea typeface="Microsoft YaHei Light" panose="020B0502040204020203" pitchFamily="34" charset="-122"/>
                        </a:rPr>
                        <a:t> i.c.m. vervolgvragen </a:t>
                      </a:r>
                      <a:r>
                        <a:rPr lang="nl-NL" sz="1400" i="1" baseline="0" dirty="0">
                          <a:latin typeface="Microsoft YaHei Light" panose="020B0502040204020203" pitchFamily="34" charset="-122"/>
                          <a:ea typeface="Microsoft YaHei Light" panose="020B0502040204020203" pitchFamily="34" charset="-122"/>
                        </a:rPr>
                        <a:t>belangrijkste</a:t>
                      </a:r>
                      <a:r>
                        <a:rPr lang="nl-NL" sz="1400" baseline="0" dirty="0">
                          <a:latin typeface="Microsoft YaHei Light" panose="020B0502040204020203" pitchFamily="34" charset="-122"/>
                          <a:ea typeface="Microsoft YaHei Light" panose="020B0502040204020203" pitchFamily="34" charset="-122"/>
                        </a:rPr>
                        <a:t> bron met “stallen” en diertype als antwoord</a:t>
                      </a:r>
                      <a:endParaRPr lang="nl-NL" sz="1400" dirty="0">
                        <a:latin typeface="Microsoft YaHei Light" panose="020B0502040204020203" pitchFamily="34" charset="-122"/>
                        <a:ea typeface="Microsoft YaHei Light" panose="020B0502040204020203" pitchFamily="34" charset="-122"/>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dirty="0">
                          <a:latin typeface="Microsoft YaHei Light" panose="020B0502040204020203" pitchFamily="34" charset="-122"/>
                          <a:ea typeface="Microsoft YaHei Light" panose="020B0502040204020203" pitchFamily="34" charset="-122"/>
                        </a:rPr>
                        <a:t>Perceptie &amp; context</a:t>
                      </a: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Deelnemers vergelijkbaar met</a:t>
                      </a:r>
                      <a:r>
                        <a:rPr lang="nl-NL" sz="1400" baseline="0" dirty="0">
                          <a:latin typeface="Microsoft YaHei Light" panose="020B0502040204020203" pitchFamily="34" charset="-122"/>
                          <a:ea typeface="Microsoft YaHei Light" panose="020B0502040204020203" pitchFamily="34" charset="-122"/>
                        </a:rPr>
                        <a:t> …</a:t>
                      </a:r>
                    </a:p>
                    <a:p>
                      <a:pPr marL="285750" indent="-285750">
                        <a:buFont typeface="Microsoft YaHei Light" panose="020B0502040204020203" pitchFamily="34" charset="-122"/>
                        <a:buChar char="−"/>
                      </a:pPr>
                      <a:endParaRPr lang="nl-NL" sz="1400" baseline="0" dirty="0">
                        <a:latin typeface="Microsoft YaHei Light" panose="020B0502040204020203" pitchFamily="34" charset="-122"/>
                        <a:ea typeface="Microsoft YaHei Light" panose="020B0502040204020203" pitchFamily="34" charset="-122"/>
                      </a:endParaRPr>
                    </a:p>
                    <a:p>
                      <a:pPr marL="285750" indent="-285750">
                        <a:buFont typeface="Microsoft YaHei Light" panose="020B0502040204020203" pitchFamily="34" charset="-122"/>
                        <a:buChar char="−"/>
                      </a:pPr>
                      <a:r>
                        <a:rPr lang="nl-NL" sz="1400" baseline="0" dirty="0">
                          <a:latin typeface="Microsoft YaHei Light" panose="020B0502040204020203" pitchFamily="34" charset="-122"/>
                          <a:ea typeface="Microsoft YaHei Light" panose="020B0502040204020203" pitchFamily="34" charset="-122"/>
                        </a:rPr>
                        <a:t>Perceptie veranderd?</a:t>
                      </a:r>
                    </a:p>
                    <a:p>
                      <a:pPr marL="742950" lvl="1" indent="-285750">
                        <a:buFont typeface="Microsoft YaHei Light" panose="020B0502040204020203" pitchFamily="34" charset="-122"/>
                        <a:buChar char="−"/>
                      </a:pPr>
                      <a:r>
                        <a:rPr lang="nl-NL" sz="1400" baseline="0" dirty="0">
                          <a:latin typeface="Microsoft YaHei Light" panose="020B0502040204020203" pitchFamily="34" charset="-122"/>
                          <a:ea typeface="Microsoft YaHei Light" panose="020B0502040204020203" pitchFamily="34" charset="-122"/>
                        </a:rPr>
                        <a:t>Minder binding met agrarische sector?</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Minder acceptatie van geurhinder algemeen?</a:t>
                      </a:r>
                    </a:p>
                    <a:p>
                      <a:pPr marL="742950" lvl="1"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Grondhouding </a:t>
                      </a:r>
                      <a:r>
                        <a:rPr lang="nl-NL" sz="1400" dirty="0" err="1">
                          <a:latin typeface="Microsoft YaHei Light" panose="020B0502040204020203" pitchFamily="34" charset="-122"/>
                          <a:ea typeface="Microsoft YaHei Light" panose="020B0502040204020203" pitchFamily="34" charset="-122"/>
                        </a:rPr>
                        <a:t>tov</a:t>
                      </a:r>
                      <a:r>
                        <a:rPr lang="nl-NL" sz="1400" dirty="0">
                          <a:latin typeface="Microsoft YaHei Light" panose="020B0502040204020203" pitchFamily="34" charset="-122"/>
                          <a:ea typeface="Microsoft YaHei Light" panose="020B0502040204020203" pitchFamily="34" charset="-122"/>
                        </a:rPr>
                        <a:t> veehouderij</a:t>
                      </a:r>
                      <a:r>
                        <a:rPr lang="nl-NL" sz="1400" baseline="0" dirty="0">
                          <a:latin typeface="Microsoft YaHei Light" panose="020B0502040204020203" pitchFamily="34" charset="-122"/>
                          <a:ea typeface="Microsoft YaHei Light" panose="020B0502040204020203" pitchFamily="34" charset="-122"/>
                        </a:rPr>
                        <a:t> negatiever?</a:t>
                      </a:r>
                      <a:endParaRPr lang="nl-NL" sz="1400" dirty="0">
                        <a:latin typeface="Microsoft YaHei Light" panose="020B0502040204020203" pitchFamily="34" charset="-122"/>
                        <a:ea typeface="Microsoft YaHei Light" panose="020B0502040204020203" pitchFamily="34" charset="-122"/>
                      </a:endParaRPr>
                    </a:p>
                  </a:txBody>
                  <a:tcPr/>
                </a:tc>
                <a:tc>
                  <a:txBody>
                    <a:bodyPr/>
                    <a:lstStyle/>
                    <a:p>
                      <a:pPr marL="285750" indent="-285750">
                        <a:buFont typeface="Microsoft YaHei Light" panose="020B0502040204020203" pitchFamily="34" charset="-122"/>
                        <a:buChar char="−"/>
                      </a:pPr>
                      <a:r>
                        <a:rPr lang="nl-NL" sz="1400" dirty="0">
                          <a:latin typeface="Microsoft YaHei Light" panose="020B0502040204020203" pitchFamily="34" charset="-122"/>
                          <a:ea typeface="Microsoft YaHei Light" panose="020B0502040204020203" pitchFamily="34" charset="-122"/>
                        </a:rPr>
                        <a:t>Deelpopulatie</a:t>
                      </a:r>
                      <a:r>
                        <a:rPr lang="nl-NL" sz="1400" baseline="0" dirty="0">
                          <a:latin typeface="Microsoft YaHei Light" panose="020B0502040204020203" pitchFamily="34" charset="-122"/>
                          <a:ea typeface="Microsoft YaHei Light" panose="020B0502040204020203" pitchFamily="34" charset="-122"/>
                        </a:rPr>
                        <a:t> niet-concentratie-gebied, niet-agrariërs, meer-bron-situatie</a:t>
                      </a:r>
                      <a:endParaRPr lang="nl-NL" sz="1400" dirty="0">
                        <a:latin typeface="Microsoft YaHei Light" panose="020B0502040204020203" pitchFamily="34" charset="-122"/>
                        <a:ea typeface="Microsoft YaHei Light" panose="020B0502040204020203" pitchFamily="34" charset="-122"/>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59487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317B-4CE7-4542-A44C-E6BBB06763B4}"/>
              </a:ext>
            </a:extLst>
          </p:cNvPr>
          <p:cNvSpPr>
            <a:spLocks noGrp="1"/>
          </p:cNvSpPr>
          <p:nvPr>
            <p:ph type="title"/>
          </p:nvPr>
        </p:nvSpPr>
        <p:spPr/>
        <p:txBody>
          <a:bodyPr/>
          <a:lstStyle/>
          <a:p>
            <a:r>
              <a:rPr lang="nl-NL" dirty="0"/>
              <a:t>Advies Overlegorgaan Fysieke Leefomgeving: </a:t>
            </a:r>
            <a:r>
              <a:rPr lang="nl-NL" i="1" dirty="0"/>
              <a:t>Geur bekennen</a:t>
            </a:r>
          </a:p>
        </p:txBody>
      </p:sp>
      <p:sp>
        <p:nvSpPr>
          <p:cNvPr id="3" name="Content Placeholder 2">
            <a:extLst>
              <a:ext uri="{FF2B5EF4-FFF2-40B4-BE49-F238E27FC236}">
                <a16:creationId xmlns:a16="http://schemas.microsoft.com/office/drawing/2014/main" id="{499FE89F-387E-4340-BF38-67100ABE187A}"/>
              </a:ext>
            </a:extLst>
          </p:cNvPr>
          <p:cNvSpPr>
            <a:spLocks noGrp="1"/>
          </p:cNvSpPr>
          <p:nvPr>
            <p:ph idx="1"/>
          </p:nvPr>
        </p:nvSpPr>
        <p:spPr/>
        <p:txBody>
          <a:bodyPr/>
          <a:lstStyle/>
          <a:p>
            <a:endParaRPr lang="nl-NL"/>
          </a:p>
        </p:txBody>
      </p:sp>
      <p:pic>
        <p:nvPicPr>
          <p:cNvPr id="6" name="Afbeelding 3">
            <a:extLst>
              <a:ext uri="{FF2B5EF4-FFF2-40B4-BE49-F238E27FC236}">
                <a16:creationId xmlns:a16="http://schemas.microsoft.com/office/drawing/2014/main" id="{E510458D-E15F-4F10-9624-32874E17976F}"/>
              </a:ext>
            </a:extLst>
          </p:cNvPr>
          <p:cNvPicPr>
            <a:picLocks noChangeAspect="1"/>
          </p:cNvPicPr>
          <p:nvPr/>
        </p:nvPicPr>
        <p:blipFill>
          <a:blip r:embed="rId2"/>
          <a:stretch>
            <a:fillRect/>
          </a:stretch>
        </p:blipFill>
        <p:spPr>
          <a:xfrm>
            <a:off x="623392" y="1844824"/>
            <a:ext cx="10920908" cy="1589291"/>
          </a:xfrm>
          <a:prstGeom prst="rect">
            <a:avLst/>
          </a:prstGeom>
        </p:spPr>
      </p:pic>
      <p:pic>
        <p:nvPicPr>
          <p:cNvPr id="7" name="Afbeelding 4">
            <a:extLst>
              <a:ext uri="{FF2B5EF4-FFF2-40B4-BE49-F238E27FC236}">
                <a16:creationId xmlns:a16="http://schemas.microsoft.com/office/drawing/2014/main" id="{ED73255B-E36D-4F1E-AD1A-FFC48A41E873}"/>
              </a:ext>
            </a:extLst>
          </p:cNvPr>
          <p:cNvPicPr>
            <a:picLocks noChangeAspect="1"/>
          </p:cNvPicPr>
          <p:nvPr/>
        </p:nvPicPr>
        <p:blipFill>
          <a:blip r:embed="rId3"/>
          <a:stretch>
            <a:fillRect/>
          </a:stretch>
        </p:blipFill>
        <p:spPr>
          <a:xfrm>
            <a:off x="623392" y="3453376"/>
            <a:ext cx="10920908" cy="2859330"/>
          </a:xfrm>
          <a:prstGeom prst="rect">
            <a:avLst/>
          </a:prstGeom>
        </p:spPr>
      </p:pic>
      <p:sp>
        <p:nvSpPr>
          <p:cNvPr id="8" name="Date Placeholder 3">
            <a:extLst>
              <a:ext uri="{FF2B5EF4-FFF2-40B4-BE49-F238E27FC236}">
                <a16:creationId xmlns:a16="http://schemas.microsoft.com/office/drawing/2014/main" id="{1D31E965-E702-4D1F-A647-66225D53515F}"/>
              </a:ext>
            </a:extLst>
          </p:cNvPr>
          <p:cNvSpPr>
            <a:spLocks noGrp="1"/>
          </p:cNvSpPr>
          <p:nvPr>
            <p:ph type="dt" sz="half" idx="10"/>
          </p:nvPr>
        </p:nvSpPr>
        <p:spPr>
          <a:xfrm>
            <a:off x="6098116" y="6525344"/>
            <a:ext cx="5974547" cy="263797"/>
          </a:xfrm>
        </p:spPr>
        <p:txBody>
          <a:bodyPr/>
          <a:lstStyle/>
          <a:p>
            <a:pPr algn="r"/>
            <a:r>
              <a:rPr lang="nl-NL" dirty="0"/>
              <a:t>Webinar Geur beleven &amp; meten | 29 april 2021</a:t>
            </a:r>
          </a:p>
        </p:txBody>
      </p:sp>
      <p:sp>
        <p:nvSpPr>
          <p:cNvPr id="9" name="Slide Number Placeholder 4">
            <a:extLst>
              <a:ext uri="{FF2B5EF4-FFF2-40B4-BE49-F238E27FC236}">
                <a16:creationId xmlns:a16="http://schemas.microsoft.com/office/drawing/2014/main" id="{BEF3CA29-7674-498B-8565-B3AE1399FF2F}"/>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19</a:t>
            </a:fld>
            <a:endParaRPr lang="nl-NL"/>
          </a:p>
        </p:txBody>
      </p:sp>
    </p:spTree>
    <p:extLst>
      <p:ext uri="{BB962C8B-B14F-4D97-AF65-F5344CB8AC3E}">
        <p14:creationId xmlns:p14="http://schemas.microsoft.com/office/powerpoint/2010/main" val="208306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Geur</a:t>
            </a:r>
            <a:r>
              <a:rPr lang="en-US" dirty="0"/>
              <a:t> &amp; </a:t>
            </a:r>
            <a:r>
              <a:rPr lang="en-US" dirty="0" err="1"/>
              <a:t>Gezondheid</a:t>
            </a:r>
            <a:endParaRPr lang="en-US" dirty="0"/>
          </a:p>
        </p:txBody>
      </p:sp>
      <p:sp>
        <p:nvSpPr>
          <p:cNvPr id="3" name="Content Placeholder 2"/>
          <p:cNvSpPr>
            <a:spLocks noGrp="1"/>
          </p:cNvSpPr>
          <p:nvPr>
            <p:ph idx="1"/>
          </p:nvPr>
        </p:nvSpPr>
        <p:spPr/>
        <p:txBody>
          <a:bodyPr/>
          <a:lstStyle/>
          <a:p>
            <a:r>
              <a:rPr lang="nl-NL" dirty="0"/>
              <a:t>Signaalfunctie geur, maar…</a:t>
            </a:r>
          </a:p>
          <a:p>
            <a:pPr lvl="1"/>
            <a:r>
              <a:rPr lang="nl-NL" dirty="0"/>
              <a:t>Waarnemen geur hangt niet altijd samen met toxiciteit en gevaar</a:t>
            </a:r>
          </a:p>
          <a:p>
            <a:pPr lvl="1"/>
            <a:r>
              <a:rPr lang="nl-NL" dirty="0"/>
              <a:t>Sommige vieze geuren zijn niet gevaarlijk</a:t>
            </a:r>
          </a:p>
          <a:p>
            <a:pPr lvl="1"/>
            <a:r>
              <a:rPr lang="nl-NL" dirty="0"/>
              <a:t>Sommige stoffen die je niet ruikt, zijn wel gevaarlijk</a:t>
            </a:r>
          </a:p>
          <a:p>
            <a:endParaRPr lang="nl-NL" dirty="0"/>
          </a:p>
          <a:p>
            <a:endParaRPr lang="nl-NL" dirty="0"/>
          </a:p>
          <a:p>
            <a:endParaRPr lang="en-US" dirty="0"/>
          </a:p>
        </p:txBody>
      </p:sp>
      <p:sp>
        <p:nvSpPr>
          <p:cNvPr id="4" name="Date Placeholder 3"/>
          <p:cNvSpPr>
            <a:spLocks noGrp="1"/>
          </p:cNvSpPr>
          <p:nvPr>
            <p:ph type="dt" sz="half" idx="10"/>
          </p:nvPr>
        </p:nvSpPr>
        <p:spPr>
          <a:xfrm>
            <a:off x="6098116" y="6525344"/>
            <a:ext cx="5974547" cy="263797"/>
          </a:xfrm>
        </p:spPr>
        <p:txBody>
          <a:bodyPr/>
          <a:lstStyle/>
          <a:p>
            <a:pPr algn="r"/>
            <a:r>
              <a:rPr lang="nl-NL" dirty="0"/>
              <a:t>Webinar Geur beleven &amp; meten | 29 april 2021</a:t>
            </a:r>
          </a:p>
        </p:txBody>
      </p:sp>
      <p:sp>
        <p:nvSpPr>
          <p:cNvPr id="5" name="Slide Number Placeholder 4"/>
          <p:cNvSpPr>
            <a:spLocks noGrp="1"/>
          </p:cNvSpPr>
          <p:nvPr>
            <p:ph type="sldNum" sz="quarter" idx="12"/>
          </p:nvPr>
        </p:nvSpPr>
        <p:spPr>
          <a:xfrm>
            <a:off x="647701" y="6526933"/>
            <a:ext cx="480484" cy="142875"/>
          </a:xfrm>
        </p:spPr>
        <p:txBody>
          <a:bodyPr/>
          <a:lstStyle/>
          <a:p>
            <a:fld id="{8FC21E99-CB6E-4E1C-8709-25BF64FEA530}" type="slidenum">
              <a:rPr lang="nl-NL" smtClean="0"/>
              <a:pPr/>
              <a:t>2</a:t>
            </a:fld>
            <a:endParaRPr lang="nl-NL"/>
          </a:p>
        </p:txBody>
      </p:sp>
      <p:pic>
        <p:nvPicPr>
          <p:cNvPr id="8" name="Picture 7">
            <a:extLst>
              <a:ext uri="{FF2B5EF4-FFF2-40B4-BE49-F238E27FC236}">
                <a16:creationId xmlns:a16="http://schemas.microsoft.com/office/drawing/2014/main" id="{F978C60E-22F0-42A7-9E90-C30E00B9C9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200" y="3470638"/>
            <a:ext cx="4295800" cy="2861070"/>
          </a:xfrm>
          <a:prstGeom prst="rect">
            <a:avLst/>
          </a:prstGeom>
        </p:spPr>
      </p:pic>
    </p:spTree>
    <p:extLst>
      <p:ext uri="{BB962C8B-B14F-4D97-AF65-F5344CB8AC3E}">
        <p14:creationId xmlns:p14="http://schemas.microsoft.com/office/powerpoint/2010/main" val="266980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61B6-F1C1-4DB9-821D-591CD80C9951}"/>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74949126-9427-4D47-8A18-B3E6BE1AB06F}"/>
              </a:ext>
            </a:extLst>
          </p:cNvPr>
          <p:cNvSpPr>
            <a:spLocks noGrp="1"/>
          </p:cNvSpPr>
          <p:nvPr>
            <p:ph idx="1"/>
          </p:nvPr>
        </p:nvSpPr>
        <p:spPr/>
        <p:txBody>
          <a:bodyPr/>
          <a:lstStyle/>
          <a:p>
            <a:endParaRPr lang="nl-NL"/>
          </a:p>
        </p:txBody>
      </p:sp>
      <p:pic>
        <p:nvPicPr>
          <p:cNvPr id="6" name="Afbeelding 3">
            <a:extLst>
              <a:ext uri="{FF2B5EF4-FFF2-40B4-BE49-F238E27FC236}">
                <a16:creationId xmlns:a16="http://schemas.microsoft.com/office/drawing/2014/main" id="{DBC5B13F-CD24-427A-ACD4-2CBBF03842EF}"/>
              </a:ext>
            </a:extLst>
          </p:cNvPr>
          <p:cNvPicPr>
            <a:picLocks noChangeAspect="1"/>
          </p:cNvPicPr>
          <p:nvPr/>
        </p:nvPicPr>
        <p:blipFill>
          <a:blip r:embed="rId2"/>
          <a:stretch>
            <a:fillRect/>
          </a:stretch>
        </p:blipFill>
        <p:spPr>
          <a:xfrm>
            <a:off x="623392" y="1840698"/>
            <a:ext cx="11009301" cy="1555308"/>
          </a:xfrm>
          <a:prstGeom prst="rect">
            <a:avLst/>
          </a:prstGeom>
        </p:spPr>
      </p:pic>
      <p:pic>
        <p:nvPicPr>
          <p:cNvPr id="7" name="Afbeelding 4">
            <a:extLst>
              <a:ext uri="{FF2B5EF4-FFF2-40B4-BE49-F238E27FC236}">
                <a16:creationId xmlns:a16="http://schemas.microsoft.com/office/drawing/2014/main" id="{47CD4FA0-ADE0-4EC2-AFC5-B695AFAF99F6}"/>
              </a:ext>
            </a:extLst>
          </p:cNvPr>
          <p:cNvPicPr>
            <a:picLocks noChangeAspect="1"/>
          </p:cNvPicPr>
          <p:nvPr/>
        </p:nvPicPr>
        <p:blipFill>
          <a:blip r:embed="rId3"/>
          <a:stretch>
            <a:fillRect/>
          </a:stretch>
        </p:blipFill>
        <p:spPr>
          <a:xfrm>
            <a:off x="623392" y="3561669"/>
            <a:ext cx="11009301" cy="2171587"/>
          </a:xfrm>
          <a:prstGeom prst="rect">
            <a:avLst/>
          </a:prstGeom>
        </p:spPr>
      </p:pic>
      <p:sp>
        <p:nvSpPr>
          <p:cNvPr id="8" name="Date Placeholder 3">
            <a:extLst>
              <a:ext uri="{FF2B5EF4-FFF2-40B4-BE49-F238E27FC236}">
                <a16:creationId xmlns:a16="http://schemas.microsoft.com/office/drawing/2014/main" id="{596D047C-EE38-496A-86D6-DF12DD71BB2B}"/>
              </a:ext>
            </a:extLst>
          </p:cNvPr>
          <p:cNvSpPr>
            <a:spLocks noGrp="1"/>
          </p:cNvSpPr>
          <p:nvPr>
            <p:ph type="dt" sz="half" idx="10"/>
          </p:nvPr>
        </p:nvSpPr>
        <p:spPr>
          <a:xfrm>
            <a:off x="6098116" y="6525344"/>
            <a:ext cx="5974547" cy="263797"/>
          </a:xfrm>
        </p:spPr>
        <p:txBody>
          <a:bodyPr/>
          <a:lstStyle/>
          <a:p>
            <a:pPr algn="r"/>
            <a:r>
              <a:rPr lang="nl-NL" dirty="0"/>
              <a:t>Webinar Geur beleven &amp; meten | 29 april 2021</a:t>
            </a:r>
          </a:p>
        </p:txBody>
      </p:sp>
      <p:sp>
        <p:nvSpPr>
          <p:cNvPr id="9" name="Slide Number Placeholder 4">
            <a:extLst>
              <a:ext uri="{FF2B5EF4-FFF2-40B4-BE49-F238E27FC236}">
                <a16:creationId xmlns:a16="http://schemas.microsoft.com/office/drawing/2014/main" id="{B077A36A-E5D2-4EAA-8DD2-F52A8AF3A64A}"/>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20</a:t>
            </a:fld>
            <a:endParaRPr lang="nl-NL"/>
          </a:p>
        </p:txBody>
      </p:sp>
    </p:spTree>
    <p:extLst>
      <p:ext uri="{BB962C8B-B14F-4D97-AF65-F5344CB8AC3E}">
        <p14:creationId xmlns:p14="http://schemas.microsoft.com/office/powerpoint/2010/main" val="22746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7206-93FC-457D-B4B1-89B693772F6F}"/>
              </a:ext>
            </a:extLst>
          </p:cNvPr>
          <p:cNvSpPr>
            <a:spLocks noGrp="1"/>
          </p:cNvSpPr>
          <p:nvPr>
            <p:ph type="title"/>
          </p:nvPr>
        </p:nvSpPr>
        <p:spPr/>
        <p:txBody>
          <a:bodyPr/>
          <a:lstStyle/>
          <a:p>
            <a:r>
              <a:rPr lang="nl-NL" dirty="0"/>
              <a:t>Kun je ziek worden van geur?</a:t>
            </a:r>
          </a:p>
        </p:txBody>
      </p:sp>
      <p:sp>
        <p:nvSpPr>
          <p:cNvPr id="3" name="Content Placeholder 2">
            <a:extLst>
              <a:ext uri="{FF2B5EF4-FFF2-40B4-BE49-F238E27FC236}">
                <a16:creationId xmlns:a16="http://schemas.microsoft.com/office/drawing/2014/main" id="{96A1E0BA-607B-46BD-8002-19C13D0E08BD}"/>
              </a:ext>
            </a:extLst>
          </p:cNvPr>
          <p:cNvSpPr>
            <a:spLocks noGrp="1"/>
          </p:cNvSpPr>
          <p:nvPr>
            <p:ph idx="1"/>
          </p:nvPr>
        </p:nvSpPr>
        <p:spPr/>
        <p:txBody>
          <a:bodyPr/>
          <a:lstStyle/>
          <a:p>
            <a:pPr>
              <a:spcBef>
                <a:spcPts val="600"/>
              </a:spcBef>
            </a:pPr>
            <a:r>
              <a:rPr lang="nl-NL" sz="1600" dirty="0"/>
              <a:t>Indirect verband tussen geur en ziekte, waarbij het waarnemen van geur allerlei lichamelijk processen op gang brengt die ziek kunnen maken</a:t>
            </a:r>
          </a:p>
          <a:p>
            <a:pPr>
              <a:spcBef>
                <a:spcPts val="600"/>
              </a:spcBef>
            </a:pPr>
            <a:r>
              <a:rPr lang="nl-NL" sz="1600" dirty="0"/>
              <a:t>Hinder is een gevoel van afkeer, boosheid, onbehagen, onvoldaanheid of gekwetstheid, dat optreedt wanneer een milieufactor (geur) iemands gedachten, gevoelens of activiteiten beïnvloedt</a:t>
            </a:r>
          </a:p>
          <a:p>
            <a:pPr>
              <a:spcBef>
                <a:spcPts val="600"/>
              </a:spcBef>
            </a:pPr>
            <a:r>
              <a:rPr lang="nl-NL" sz="1600" dirty="0"/>
              <a:t>Andere effecten:</a:t>
            </a:r>
          </a:p>
          <a:p>
            <a:pPr lvl="1">
              <a:spcBef>
                <a:spcPts val="600"/>
              </a:spcBef>
            </a:pPr>
            <a:r>
              <a:rPr lang="nl-NL" sz="1600" dirty="0"/>
              <a:t>misselijkheid en/of braakneigingen</a:t>
            </a:r>
          </a:p>
          <a:p>
            <a:pPr lvl="1">
              <a:spcBef>
                <a:spcPts val="600"/>
              </a:spcBef>
            </a:pPr>
            <a:r>
              <a:rPr lang="nl-NL" sz="1600" dirty="0"/>
              <a:t>beperkingen van activiteiten of gedragingen</a:t>
            </a:r>
          </a:p>
          <a:p>
            <a:pPr lvl="1">
              <a:spcBef>
                <a:spcPts val="600"/>
              </a:spcBef>
            </a:pPr>
            <a:r>
              <a:rPr lang="nl-NL" sz="1600" dirty="0"/>
              <a:t>verstoring van slaap, </a:t>
            </a:r>
          </a:p>
          <a:p>
            <a:pPr lvl="1">
              <a:spcBef>
                <a:spcPts val="600"/>
              </a:spcBef>
            </a:pPr>
            <a:r>
              <a:rPr lang="nl-NL" sz="1600" dirty="0"/>
              <a:t>ramen niet kunnen openen, </a:t>
            </a:r>
          </a:p>
          <a:p>
            <a:pPr lvl="1">
              <a:spcBef>
                <a:spcPts val="600"/>
              </a:spcBef>
            </a:pPr>
            <a:r>
              <a:rPr lang="nl-NL" sz="1600" dirty="0"/>
              <a:t>niet buiten kunnen zitten </a:t>
            </a:r>
          </a:p>
          <a:p>
            <a:pPr lvl="1">
              <a:spcBef>
                <a:spcPts val="600"/>
              </a:spcBef>
            </a:pPr>
            <a:r>
              <a:rPr lang="nl-NL" sz="1600" dirty="0"/>
              <a:t>geen bezoek kunnen ontvangen </a:t>
            </a:r>
          </a:p>
          <a:p>
            <a:pPr lvl="1">
              <a:spcBef>
                <a:spcPts val="600"/>
              </a:spcBef>
            </a:pPr>
            <a:r>
              <a:rPr lang="nl-NL" sz="1600" dirty="0"/>
              <a:t>et cetera. </a:t>
            </a:r>
          </a:p>
          <a:p>
            <a:pPr lvl="1">
              <a:spcBef>
                <a:spcPts val="600"/>
              </a:spcBef>
            </a:pPr>
            <a:r>
              <a:rPr lang="nl-NL" sz="1600" dirty="0"/>
              <a:t>langdurige geurhinder kan leiden tot stress-gerelateerde klachten</a:t>
            </a:r>
          </a:p>
        </p:txBody>
      </p:sp>
      <p:pic>
        <p:nvPicPr>
          <p:cNvPr id="6" name="Picture 5" descr="http://www.getsmellout.com/wp-content/uploads/2011/03/get_vomit_smell_out_of_car.jpg">
            <a:extLst>
              <a:ext uri="{FF2B5EF4-FFF2-40B4-BE49-F238E27FC236}">
                <a16:creationId xmlns:a16="http://schemas.microsoft.com/office/drawing/2014/main" id="{4A8B6C75-C126-4491-A52F-7DFF0C79CD2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64" b="99291" l="1000" r="96667">
                        <a14:foregroundMark x1="1000" y1="1064" x2="84333" y2="97518"/>
                        <a14:foregroundMark x1="42667" y1="49291" x2="96667" y2="3901"/>
                        <a14:foregroundMark x1="42333" y1="50709" x2="2667" y2="99291"/>
                        <a14:foregroundMark x1="3000" y1="33688" x2="5333" y2="40780"/>
                        <a14:backgroundMark x1="96000" y1="85106" x2="95000" y2="94681"/>
                      </a14:backgroundRemoval>
                    </a14:imgEffect>
                  </a14:imgLayer>
                </a14:imgProps>
              </a:ext>
              <a:ext uri="{28A0092B-C50C-407E-A947-70E740481C1C}">
                <a14:useLocalDpi xmlns:a14="http://schemas.microsoft.com/office/drawing/2010/main"/>
              </a:ext>
            </a:extLst>
          </a:blip>
          <a:srcRect/>
          <a:stretch>
            <a:fillRect/>
          </a:stretch>
        </p:blipFill>
        <p:spPr bwMode="auto">
          <a:xfrm flipH="1">
            <a:off x="9354669" y="3658662"/>
            <a:ext cx="2837331" cy="266709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9" name="Date Placeholder 3">
            <a:extLst>
              <a:ext uri="{FF2B5EF4-FFF2-40B4-BE49-F238E27FC236}">
                <a16:creationId xmlns:a16="http://schemas.microsoft.com/office/drawing/2014/main" id="{B5E9EC20-109F-472D-8151-E682F1E00A32}"/>
              </a:ext>
            </a:extLst>
          </p:cNvPr>
          <p:cNvSpPr>
            <a:spLocks noGrp="1"/>
          </p:cNvSpPr>
          <p:nvPr>
            <p:ph type="dt" sz="half" idx="10"/>
          </p:nvPr>
        </p:nvSpPr>
        <p:spPr>
          <a:xfrm>
            <a:off x="6098116" y="6525344"/>
            <a:ext cx="5974547" cy="263797"/>
          </a:xfrm>
        </p:spPr>
        <p:txBody>
          <a:bodyPr/>
          <a:lstStyle/>
          <a:p>
            <a:pPr algn="r"/>
            <a:r>
              <a:rPr lang="nl-NL" dirty="0"/>
              <a:t>Webinar Geur beleven &amp; meten | 29 april 2021</a:t>
            </a:r>
          </a:p>
        </p:txBody>
      </p:sp>
      <p:sp>
        <p:nvSpPr>
          <p:cNvPr id="10" name="Slide Number Placeholder 4">
            <a:extLst>
              <a:ext uri="{FF2B5EF4-FFF2-40B4-BE49-F238E27FC236}">
                <a16:creationId xmlns:a16="http://schemas.microsoft.com/office/drawing/2014/main" id="{8B0E74A3-47D5-464E-B9D5-8380482E86F8}"/>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3</a:t>
            </a:fld>
            <a:endParaRPr lang="nl-NL"/>
          </a:p>
        </p:txBody>
      </p:sp>
    </p:spTree>
    <p:extLst>
      <p:ext uri="{BB962C8B-B14F-4D97-AF65-F5344CB8AC3E}">
        <p14:creationId xmlns:p14="http://schemas.microsoft.com/office/powerpoint/2010/main" val="333011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lowchart: Process 34">
            <a:extLst>
              <a:ext uri="{FF2B5EF4-FFF2-40B4-BE49-F238E27FC236}">
                <a16:creationId xmlns:a16="http://schemas.microsoft.com/office/drawing/2014/main" id="{3F9B22CA-FE80-4826-BDAE-F9630F5F9BCA}"/>
              </a:ext>
            </a:extLst>
          </p:cNvPr>
          <p:cNvSpPr/>
          <p:nvPr/>
        </p:nvSpPr>
        <p:spPr>
          <a:xfrm>
            <a:off x="0" y="1124744"/>
            <a:ext cx="12192000" cy="5184576"/>
          </a:xfrm>
          <a:prstGeom prst="flowChartProcess">
            <a:avLst/>
          </a:prstGeom>
          <a:solidFill>
            <a:srgbClr val="F4E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90" name="Titel 1"/>
          <p:cNvSpPr>
            <a:spLocks noGrp="1"/>
          </p:cNvSpPr>
          <p:nvPr>
            <p:ph type="title"/>
          </p:nvPr>
        </p:nvSpPr>
        <p:spPr/>
        <p:txBody>
          <a:bodyPr/>
          <a:lstStyle/>
          <a:p>
            <a:pPr eaLnBrk="1" hangingPunct="1"/>
            <a:r>
              <a:rPr lang="nl-NL" dirty="0"/>
              <a:t>Subjectief maar wel reëel</a:t>
            </a:r>
          </a:p>
        </p:txBody>
      </p:sp>
      <p:sp>
        <p:nvSpPr>
          <p:cNvPr id="4" name="Oval 3">
            <a:extLst>
              <a:ext uri="{FF2B5EF4-FFF2-40B4-BE49-F238E27FC236}">
                <a16:creationId xmlns:a16="http://schemas.microsoft.com/office/drawing/2014/main" id="{25706629-6F35-4F4A-B448-3F71114134D4}"/>
              </a:ext>
            </a:extLst>
          </p:cNvPr>
          <p:cNvSpPr/>
          <p:nvPr/>
        </p:nvSpPr>
        <p:spPr>
          <a:xfrm>
            <a:off x="192744" y="2891477"/>
            <a:ext cx="2261236" cy="1603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t>Geurbelasting</a:t>
            </a:r>
            <a:endParaRPr lang="en-US" sz="1400" b="1" dirty="0"/>
          </a:p>
          <a:p>
            <a:r>
              <a:rPr lang="en-US" sz="1400" dirty="0"/>
              <a:t>- </a:t>
            </a:r>
            <a:r>
              <a:rPr lang="en-US" sz="1400" dirty="0" err="1"/>
              <a:t>Concentratie</a:t>
            </a:r>
            <a:endParaRPr lang="en-US" sz="1400" dirty="0"/>
          </a:p>
          <a:p>
            <a:r>
              <a:rPr lang="en-US" sz="1400" dirty="0"/>
              <a:t>- </a:t>
            </a:r>
            <a:r>
              <a:rPr lang="en-US" sz="1400" dirty="0" err="1"/>
              <a:t>Samenstelling</a:t>
            </a:r>
            <a:endParaRPr lang="nl-NL" sz="1400" dirty="0"/>
          </a:p>
        </p:txBody>
      </p:sp>
      <p:sp>
        <p:nvSpPr>
          <p:cNvPr id="5" name="Rectangle 4">
            <a:extLst>
              <a:ext uri="{FF2B5EF4-FFF2-40B4-BE49-F238E27FC236}">
                <a16:creationId xmlns:a16="http://schemas.microsoft.com/office/drawing/2014/main" id="{59BCF0AA-0671-408D-AD1A-2812934879D2}"/>
              </a:ext>
            </a:extLst>
          </p:cNvPr>
          <p:cNvSpPr/>
          <p:nvPr/>
        </p:nvSpPr>
        <p:spPr>
          <a:xfrm>
            <a:off x="2641534" y="3242962"/>
            <a:ext cx="1375861" cy="9000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Receptor-</a:t>
            </a:r>
            <a:r>
              <a:rPr lang="en-US" sz="1400" dirty="0" err="1"/>
              <a:t>gevoeligheid</a:t>
            </a:r>
            <a:r>
              <a:rPr lang="en-US" sz="1400" dirty="0"/>
              <a:t> </a:t>
            </a:r>
            <a:endParaRPr lang="nl-NL" sz="1400" dirty="0"/>
          </a:p>
        </p:txBody>
      </p:sp>
      <p:cxnSp>
        <p:nvCxnSpPr>
          <p:cNvPr id="7" name="Straight Arrow Connector 6">
            <a:extLst>
              <a:ext uri="{FF2B5EF4-FFF2-40B4-BE49-F238E27FC236}">
                <a16:creationId xmlns:a16="http://schemas.microsoft.com/office/drawing/2014/main" id="{9A9D7CA3-E510-4BF9-B638-4D00C64395F8}"/>
              </a:ext>
            </a:extLst>
          </p:cNvPr>
          <p:cNvCxnSpPr>
            <a:cxnSpLocks/>
            <a:stCxn id="4" idx="6"/>
            <a:endCxn id="5" idx="1"/>
          </p:cNvCxnSpPr>
          <p:nvPr/>
        </p:nvCxnSpPr>
        <p:spPr>
          <a:xfrm>
            <a:off x="2453980" y="3692977"/>
            <a:ext cx="187554" cy="0"/>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1B92F18-70D9-4824-A10B-B46860D65763}"/>
              </a:ext>
            </a:extLst>
          </p:cNvPr>
          <p:cNvSpPr/>
          <p:nvPr/>
        </p:nvSpPr>
        <p:spPr>
          <a:xfrm>
            <a:off x="4223792" y="3242962"/>
            <a:ext cx="1518655"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t>Waarneming</a:t>
            </a:r>
            <a:r>
              <a:rPr lang="en-US" sz="1400" dirty="0"/>
              <a:t> </a:t>
            </a:r>
            <a:r>
              <a:rPr lang="en-US" sz="1400" dirty="0" err="1"/>
              <a:t>geur</a:t>
            </a:r>
            <a:r>
              <a:rPr lang="en-US" sz="1400" dirty="0"/>
              <a:t> </a:t>
            </a:r>
            <a:r>
              <a:rPr lang="en-US" sz="1400" dirty="0" err="1"/>
              <a:t>krakteristieken</a:t>
            </a:r>
            <a:r>
              <a:rPr lang="en-US" sz="1400" dirty="0"/>
              <a:t> </a:t>
            </a:r>
            <a:endParaRPr lang="nl-NL" sz="1400" dirty="0"/>
          </a:p>
        </p:txBody>
      </p:sp>
      <p:cxnSp>
        <p:nvCxnSpPr>
          <p:cNvPr id="12" name="Straight Arrow Connector 11">
            <a:extLst>
              <a:ext uri="{FF2B5EF4-FFF2-40B4-BE49-F238E27FC236}">
                <a16:creationId xmlns:a16="http://schemas.microsoft.com/office/drawing/2014/main" id="{1173A701-33EC-4D05-B5FB-31BC6C2959FC}"/>
              </a:ext>
            </a:extLst>
          </p:cNvPr>
          <p:cNvCxnSpPr>
            <a:cxnSpLocks/>
            <a:stCxn id="5" idx="3"/>
            <a:endCxn id="16" idx="1"/>
          </p:cNvCxnSpPr>
          <p:nvPr/>
        </p:nvCxnSpPr>
        <p:spPr>
          <a:xfrm>
            <a:off x="4017395" y="3692977"/>
            <a:ext cx="206397" cy="7185"/>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ECDD33E4-1FCA-4E7D-B292-0CB890EB284E}"/>
              </a:ext>
            </a:extLst>
          </p:cNvPr>
          <p:cNvSpPr/>
          <p:nvPr/>
        </p:nvSpPr>
        <p:spPr>
          <a:xfrm>
            <a:off x="5904829" y="3157361"/>
            <a:ext cx="2160756" cy="2230689"/>
          </a:xfrm>
          <a:prstGeom prst="flowChartProcess">
            <a:avLst/>
          </a:prstGeom>
          <a:solidFill>
            <a:schemeClr val="accent2">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Straight Arrow Connector 25">
            <a:extLst>
              <a:ext uri="{FF2B5EF4-FFF2-40B4-BE49-F238E27FC236}">
                <a16:creationId xmlns:a16="http://schemas.microsoft.com/office/drawing/2014/main" id="{72CCC79F-78A1-4700-983C-2A742F432B39}"/>
              </a:ext>
            </a:extLst>
          </p:cNvPr>
          <p:cNvCxnSpPr>
            <a:cxnSpLocks/>
            <a:stCxn id="16" idx="3"/>
          </p:cNvCxnSpPr>
          <p:nvPr/>
        </p:nvCxnSpPr>
        <p:spPr>
          <a:xfrm>
            <a:off x="5742447" y="3700162"/>
            <a:ext cx="180000" cy="0"/>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Preparation 22">
            <a:extLst>
              <a:ext uri="{FF2B5EF4-FFF2-40B4-BE49-F238E27FC236}">
                <a16:creationId xmlns:a16="http://schemas.microsoft.com/office/drawing/2014/main" id="{8A527BDD-36AA-484B-92C3-B84C07132B0D}"/>
              </a:ext>
            </a:extLst>
          </p:cNvPr>
          <p:cNvSpPr/>
          <p:nvPr/>
        </p:nvSpPr>
        <p:spPr>
          <a:xfrm>
            <a:off x="6005495" y="3394279"/>
            <a:ext cx="1969200" cy="612648"/>
          </a:xfrm>
          <a:prstGeom prst="flowChartPreparat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Primaire</a:t>
            </a:r>
            <a:r>
              <a:rPr lang="en-US" sz="1400" dirty="0"/>
              <a:t> </a:t>
            </a:r>
            <a:r>
              <a:rPr lang="en-US" sz="1400" dirty="0" err="1"/>
              <a:t>evaluatie</a:t>
            </a:r>
            <a:endParaRPr lang="nl-NL" sz="1400" dirty="0"/>
          </a:p>
        </p:txBody>
      </p:sp>
      <p:sp>
        <p:nvSpPr>
          <p:cNvPr id="29" name="Flowchart: Preparation 28">
            <a:extLst>
              <a:ext uri="{FF2B5EF4-FFF2-40B4-BE49-F238E27FC236}">
                <a16:creationId xmlns:a16="http://schemas.microsoft.com/office/drawing/2014/main" id="{CFF467BD-592D-4990-947C-F6B43FCB40A8}"/>
              </a:ext>
            </a:extLst>
          </p:cNvPr>
          <p:cNvSpPr/>
          <p:nvPr/>
        </p:nvSpPr>
        <p:spPr>
          <a:xfrm>
            <a:off x="6001317" y="4505137"/>
            <a:ext cx="1969480" cy="612648"/>
          </a:xfrm>
          <a:prstGeom prst="flowChartPreparat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secundaire</a:t>
            </a:r>
            <a:r>
              <a:rPr lang="en-US" sz="1400" dirty="0"/>
              <a:t> </a:t>
            </a:r>
            <a:r>
              <a:rPr lang="en-US" sz="1400" dirty="0" err="1"/>
              <a:t>evaluatie</a:t>
            </a:r>
            <a:endParaRPr lang="nl-NL" sz="1400" dirty="0"/>
          </a:p>
        </p:txBody>
      </p:sp>
      <p:cxnSp>
        <p:nvCxnSpPr>
          <p:cNvPr id="32" name="Straight Arrow Connector 31">
            <a:extLst>
              <a:ext uri="{FF2B5EF4-FFF2-40B4-BE49-F238E27FC236}">
                <a16:creationId xmlns:a16="http://schemas.microsoft.com/office/drawing/2014/main" id="{EAA4DF88-411D-4553-B7A3-B1731F7B8DAE}"/>
              </a:ext>
            </a:extLst>
          </p:cNvPr>
          <p:cNvCxnSpPr>
            <a:cxnSpLocks/>
            <a:stCxn id="23" idx="2"/>
            <a:endCxn id="29" idx="0"/>
          </p:cNvCxnSpPr>
          <p:nvPr/>
        </p:nvCxnSpPr>
        <p:spPr>
          <a:xfrm flipH="1">
            <a:off x="6986057" y="4006927"/>
            <a:ext cx="4038" cy="498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lowchart: Process 38">
            <a:extLst>
              <a:ext uri="{FF2B5EF4-FFF2-40B4-BE49-F238E27FC236}">
                <a16:creationId xmlns:a16="http://schemas.microsoft.com/office/drawing/2014/main" id="{B1C6B24F-BDA2-44D7-935D-2728CD2A9D06}"/>
              </a:ext>
            </a:extLst>
          </p:cNvPr>
          <p:cNvSpPr/>
          <p:nvPr/>
        </p:nvSpPr>
        <p:spPr>
          <a:xfrm>
            <a:off x="8284718" y="2284295"/>
            <a:ext cx="3650417" cy="3953017"/>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l 39">
            <a:extLst>
              <a:ext uri="{FF2B5EF4-FFF2-40B4-BE49-F238E27FC236}">
                <a16:creationId xmlns:a16="http://schemas.microsoft.com/office/drawing/2014/main" id="{74C232D4-87EA-4173-A02C-C80C20B80ED7}"/>
              </a:ext>
            </a:extLst>
          </p:cNvPr>
          <p:cNvSpPr/>
          <p:nvPr/>
        </p:nvSpPr>
        <p:spPr>
          <a:xfrm>
            <a:off x="9769154" y="2554997"/>
            <a:ext cx="1916020" cy="51994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Verstoring</a:t>
            </a:r>
            <a:endParaRPr lang="nl-NL" sz="1400" dirty="0"/>
          </a:p>
        </p:txBody>
      </p:sp>
      <p:sp>
        <p:nvSpPr>
          <p:cNvPr id="41" name="Oval 40">
            <a:extLst>
              <a:ext uri="{FF2B5EF4-FFF2-40B4-BE49-F238E27FC236}">
                <a16:creationId xmlns:a16="http://schemas.microsoft.com/office/drawing/2014/main" id="{808D2A01-2E6A-43D5-A1BA-4FAD3876DF17}"/>
              </a:ext>
            </a:extLst>
          </p:cNvPr>
          <p:cNvSpPr/>
          <p:nvPr/>
        </p:nvSpPr>
        <p:spPr>
          <a:xfrm>
            <a:off x="8478155" y="3444716"/>
            <a:ext cx="1296740" cy="51994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Hinder</a:t>
            </a:r>
            <a:endParaRPr lang="nl-NL" sz="1400" dirty="0"/>
          </a:p>
        </p:txBody>
      </p:sp>
      <p:sp>
        <p:nvSpPr>
          <p:cNvPr id="42" name="Oval 41">
            <a:extLst>
              <a:ext uri="{FF2B5EF4-FFF2-40B4-BE49-F238E27FC236}">
                <a16:creationId xmlns:a16="http://schemas.microsoft.com/office/drawing/2014/main" id="{5B087347-1244-49E8-B17B-0FC8DBBF084A}"/>
              </a:ext>
            </a:extLst>
          </p:cNvPr>
          <p:cNvSpPr/>
          <p:nvPr/>
        </p:nvSpPr>
        <p:spPr>
          <a:xfrm>
            <a:off x="8470779" y="4550590"/>
            <a:ext cx="1358727" cy="51994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Stress</a:t>
            </a:r>
            <a:endParaRPr lang="nl-NL" sz="1400" dirty="0"/>
          </a:p>
        </p:txBody>
      </p:sp>
      <p:sp>
        <p:nvSpPr>
          <p:cNvPr id="43" name="Oval 42">
            <a:extLst>
              <a:ext uri="{FF2B5EF4-FFF2-40B4-BE49-F238E27FC236}">
                <a16:creationId xmlns:a16="http://schemas.microsoft.com/office/drawing/2014/main" id="{01E96EA2-183C-49AA-A488-19D9FF7C698F}"/>
              </a:ext>
            </a:extLst>
          </p:cNvPr>
          <p:cNvSpPr/>
          <p:nvPr/>
        </p:nvSpPr>
        <p:spPr>
          <a:xfrm>
            <a:off x="9528501" y="5013364"/>
            <a:ext cx="2157512" cy="111251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Stress-</a:t>
            </a:r>
            <a:r>
              <a:rPr lang="en-US" sz="1400" b="1" dirty="0" err="1"/>
              <a:t>gerelateerde</a:t>
            </a:r>
            <a:r>
              <a:rPr lang="en-US" sz="1400" b="1" dirty="0"/>
              <a:t> </a:t>
            </a:r>
            <a:r>
              <a:rPr lang="en-US" sz="1400" b="1" dirty="0" err="1"/>
              <a:t>gezondheids-klachten</a:t>
            </a:r>
            <a:endParaRPr lang="nl-NL" sz="1400" dirty="0"/>
          </a:p>
        </p:txBody>
      </p:sp>
      <p:cxnSp>
        <p:nvCxnSpPr>
          <p:cNvPr id="48" name="Straight Arrow Connector 47">
            <a:extLst>
              <a:ext uri="{FF2B5EF4-FFF2-40B4-BE49-F238E27FC236}">
                <a16:creationId xmlns:a16="http://schemas.microsoft.com/office/drawing/2014/main" id="{E22A8D50-7007-498C-A624-A8DE8F107CD8}"/>
              </a:ext>
            </a:extLst>
          </p:cNvPr>
          <p:cNvCxnSpPr>
            <a:cxnSpLocks/>
          </p:cNvCxnSpPr>
          <p:nvPr/>
        </p:nvCxnSpPr>
        <p:spPr>
          <a:xfrm>
            <a:off x="8065585" y="3720687"/>
            <a:ext cx="396000" cy="0"/>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DEDA55F-487C-41FA-B06A-F9E4BB961EFD}"/>
              </a:ext>
            </a:extLst>
          </p:cNvPr>
          <p:cNvCxnSpPr>
            <a:cxnSpLocks/>
          </p:cNvCxnSpPr>
          <p:nvPr/>
        </p:nvCxnSpPr>
        <p:spPr>
          <a:xfrm>
            <a:off x="8065585" y="4812868"/>
            <a:ext cx="396000" cy="0"/>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4F80113-D203-4CAF-833D-E6C3926303D0}"/>
              </a:ext>
            </a:extLst>
          </p:cNvPr>
          <p:cNvCxnSpPr>
            <a:cxnSpLocks/>
            <a:stCxn id="41" idx="7"/>
            <a:endCxn id="40" idx="3"/>
          </p:cNvCxnSpPr>
          <p:nvPr/>
        </p:nvCxnSpPr>
        <p:spPr>
          <a:xfrm flipV="1">
            <a:off x="9584992" y="2998794"/>
            <a:ext cx="464757" cy="522066"/>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5B64834-195B-4396-BB9F-2FBAAD36DB35}"/>
              </a:ext>
            </a:extLst>
          </p:cNvPr>
          <p:cNvCxnSpPr>
            <a:cxnSpLocks/>
            <a:endCxn id="40" idx="4"/>
          </p:cNvCxnSpPr>
          <p:nvPr/>
        </p:nvCxnSpPr>
        <p:spPr>
          <a:xfrm flipV="1">
            <a:off x="9558871" y="3074938"/>
            <a:ext cx="1168293" cy="1521906"/>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5294548-2675-455F-B952-D3F0FD67B0F0}"/>
              </a:ext>
            </a:extLst>
          </p:cNvPr>
          <p:cNvCxnSpPr>
            <a:cxnSpLocks/>
            <a:endCxn id="43" idx="1"/>
          </p:cNvCxnSpPr>
          <p:nvPr/>
        </p:nvCxnSpPr>
        <p:spPr>
          <a:xfrm>
            <a:off x="9558871" y="5028892"/>
            <a:ext cx="285590" cy="147395"/>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81892E2-FE13-4A56-8E9B-E316FB2F512C}"/>
              </a:ext>
            </a:extLst>
          </p:cNvPr>
          <p:cNvCxnSpPr>
            <a:cxnSpLocks/>
          </p:cNvCxnSpPr>
          <p:nvPr/>
        </p:nvCxnSpPr>
        <p:spPr>
          <a:xfrm flipH="1">
            <a:off x="4922042" y="2835086"/>
            <a:ext cx="664048" cy="322275"/>
          </a:xfrm>
          <a:prstGeom prst="straightConnector1">
            <a:avLst/>
          </a:prstGeom>
          <a:ln w="25400">
            <a:solidFill>
              <a:srgbClr val="27620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D9C1801-8456-402A-9469-5AE3FB0FC4FD}"/>
              </a:ext>
            </a:extLst>
          </p:cNvPr>
          <p:cNvCxnSpPr>
            <a:cxnSpLocks/>
          </p:cNvCxnSpPr>
          <p:nvPr/>
        </p:nvCxnSpPr>
        <p:spPr>
          <a:xfrm flipH="1">
            <a:off x="6383890" y="2825020"/>
            <a:ext cx="1" cy="298994"/>
          </a:xfrm>
          <a:prstGeom prst="straightConnector1">
            <a:avLst/>
          </a:prstGeom>
          <a:ln w="25400">
            <a:solidFill>
              <a:srgbClr val="27620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C2F0010-1315-4391-BF5B-6E933FE31D7E}"/>
              </a:ext>
            </a:extLst>
          </p:cNvPr>
          <p:cNvCxnSpPr>
            <a:cxnSpLocks/>
          </p:cNvCxnSpPr>
          <p:nvPr/>
        </p:nvCxnSpPr>
        <p:spPr>
          <a:xfrm flipH="1">
            <a:off x="7686663" y="1885221"/>
            <a:ext cx="784116" cy="1225903"/>
          </a:xfrm>
          <a:prstGeom prst="straightConnector1">
            <a:avLst/>
          </a:prstGeom>
          <a:ln w="25400">
            <a:solidFill>
              <a:srgbClr val="27620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4B45461-0F6D-4B21-BFB3-97B246E23C44}"/>
              </a:ext>
            </a:extLst>
          </p:cNvPr>
          <p:cNvCxnSpPr>
            <a:cxnSpLocks/>
          </p:cNvCxnSpPr>
          <p:nvPr/>
        </p:nvCxnSpPr>
        <p:spPr>
          <a:xfrm>
            <a:off x="4575235" y="1957667"/>
            <a:ext cx="0" cy="1255309"/>
          </a:xfrm>
          <a:prstGeom prst="straightConnector1">
            <a:avLst/>
          </a:prstGeom>
          <a:ln w="25400">
            <a:solidFill>
              <a:srgbClr val="27620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CD7555B-381E-410F-BEA7-FCF3B2DCCC8A}"/>
              </a:ext>
            </a:extLst>
          </p:cNvPr>
          <p:cNvCxnSpPr>
            <a:cxnSpLocks/>
          </p:cNvCxnSpPr>
          <p:nvPr/>
        </p:nvCxnSpPr>
        <p:spPr>
          <a:xfrm flipV="1">
            <a:off x="4575235" y="1923240"/>
            <a:ext cx="2967412" cy="14062"/>
          </a:xfrm>
          <a:prstGeom prst="straightConnector1">
            <a:avLst/>
          </a:prstGeom>
          <a:ln w="25400">
            <a:solidFill>
              <a:srgbClr val="27620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E749550-2CC4-481E-B701-75A17BD50D13}"/>
              </a:ext>
            </a:extLst>
          </p:cNvPr>
          <p:cNvCxnSpPr>
            <a:cxnSpLocks/>
            <a:endCxn id="40" idx="2"/>
          </p:cNvCxnSpPr>
          <p:nvPr/>
        </p:nvCxnSpPr>
        <p:spPr>
          <a:xfrm flipV="1">
            <a:off x="8084600" y="2814968"/>
            <a:ext cx="1684554" cy="728390"/>
          </a:xfrm>
          <a:prstGeom prst="straightConnector1">
            <a:avLst/>
          </a:prstGeom>
          <a:ln w="25400">
            <a:solidFill>
              <a:srgbClr val="276206"/>
            </a:solidFill>
            <a:tailEnd type="triangle"/>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194933" y="2276872"/>
            <a:ext cx="2509968" cy="539942"/>
          </a:xfrm>
          <a:prstGeom prst="rect">
            <a:avLst/>
          </a:prstGeom>
          <a:solidFill>
            <a:schemeClr val="tx2">
              <a:lumMod val="20000"/>
              <a:lumOff val="80000"/>
            </a:schemeClr>
          </a:solidFill>
          <a:effectLst>
            <a:outerShdw blurRad="50800" dist="38100" dir="18900000" algn="bl" rotWithShape="0">
              <a:prstClr val="black">
                <a:alpha val="40000"/>
              </a:prstClr>
            </a:outerShdw>
          </a:effectLst>
        </p:spPr>
        <p:txBody>
          <a:bodyPr wrap="none" lIns="36000" tIns="72000" rIns="72000" bIns="36000" rtlCol="0" anchor="ctr" anchorCtr="0">
            <a:spAutoFit/>
          </a:bodyPr>
          <a:lstStyle/>
          <a:p>
            <a:pPr marL="108000" indent="-108000">
              <a:buSzPct val="79000"/>
              <a:buFont typeface="Arial" panose="020B0604020202020204" pitchFamily="34" charset="0"/>
              <a:buChar char="•"/>
            </a:pPr>
            <a:r>
              <a:rPr lang="nl-NL" sz="1400" i="1" dirty="0">
                <a:solidFill>
                  <a:schemeClr val="tx2">
                    <a:lumMod val="75000"/>
                  </a:schemeClr>
                </a:solidFill>
                <a:latin typeface="Calibri" panose="020F0502020204030204" pitchFamily="34" charset="0"/>
                <a:cs typeface="Kokila" panose="020B0604020202020204" pitchFamily="34" charset="0"/>
              </a:rPr>
              <a:t>Aangenaam of niet?</a:t>
            </a:r>
          </a:p>
          <a:p>
            <a:pPr marL="108000" indent="-108000">
              <a:buSzPct val="79000"/>
              <a:buFont typeface="Arial" panose="020B0604020202020204" pitchFamily="34" charset="0"/>
              <a:buChar char="•"/>
            </a:pPr>
            <a:r>
              <a:rPr lang="nl-NL" sz="1400" i="1" dirty="0">
                <a:solidFill>
                  <a:schemeClr val="tx2">
                    <a:lumMod val="75000"/>
                  </a:schemeClr>
                </a:solidFill>
                <a:latin typeface="Calibri" panose="020F0502020204030204" pitchFamily="34" charset="0"/>
                <a:cs typeface="Kokila" panose="020B0604020202020204" pitchFamily="34" charset="0"/>
              </a:rPr>
              <a:t>Duur, frequentie &amp; concentratie</a:t>
            </a:r>
          </a:p>
        </p:txBody>
      </p:sp>
      <p:sp>
        <p:nvSpPr>
          <p:cNvPr id="14" name="Tekstvak 13"/>
          <p:cNvSpPr txBox="1"/>
          <p:nvPr/>
        </p:nvSpPr>
        <p:spPr>
          <a:xfrm>
            <a:off x="2870240" y="4256630"/>
            <a:ext cx="2001624" cy="324498"/>
          </a:xfrm>
          <a:prstGeom prst="rect">
            <a:avLst/>
          </a:prstGeom>
          <a:solidFill>
            <a:schemeClr val="tx2">
              <a:lumMod val="20000"/>
              <a:lumOff val="80000"/>
            </a:schemeClr>
          </a:solidFill>
          <a:effectLst>
            <a:outerShdw blurRad="50800" dist="38100" dir="18900000" algn="bl" rotWithShape="0">
              <a:prstClr val="black">
                <a:alpha val="40000"/>
              </a:prstClr>
            </a:outerShdw>
          </a:effectLst>
        </p:spPr>
        <p:txBody>
          <a:bodyPr wrap="none" lIns="36000" tIns="72000" rIns="72000" bIns="36000" rtlCol="0" anchor="ctr" anchorCtr="0">
            <a:spAutoFit/>
          </a:bodyPr>
          <a:lstStyle/>
          <a:p>
            <a:pPr marL="108000" indent="-108000">
              <a:buSzPct val="79000"/>
              <a:buFont typeface="Arial" panose="020B0604020202020204" pitchFamily="34" charset="0"/>
              <a:buChar char="•"/>
            </a:pPr>
            <a:r>
              <a:rPr lang="nl-NL" sz="1400" i="1" dirty="0">
                <a:solidFill>
                  <a:schemeClr val="tx2">
                    <a:lumMod val="75000"/>
                  </a:schemeClr>
                </a:solidFill>
                <a:latin typeface="Calibri" panose="020F0502020204030204" pitchFamily="34" charset="0"/>
                <a:cs typeface="Kokila" panose="020B0604020202020204" pitchFamily="34" charset="0"/>
              </a:rPr>
              <a:t>Gewenning &amp; acceptatie</a:t>
            </a:r>
          </a:p>
        </p:txBody>
      </p:sp>
      <p:sp>
        <p:nvSpPr>
          <p:cNvPr id="10" name="Tekstvak 9"/>
          <p:cNvSpPr txBox="1"/>
          <p:nvPr/>
        </p:nvSpPr>
        <p:spPr>
          <a:xfrm>
            <a:off x="4871864" y="5555095"/>
            <a:ext cx="4320480" cy="1186273"/>
          </a:xfrm>
          <a:prstGeom prst="rect">
            <a:avLst/>
          </a:prstGeom>
          <a:solidFill>
            <a:schemeClr val="tx2">
              <a:lumMod val="20000"/>
              <a:lumOff val="80000"/>
            </a:schemeClr>
          </a:solidFill>
          <a:effectLst>
            <a:outerShdw blurRad="50800" dist="38100" dir="18900000" algn="bl" rotWithShape="0">
              <a:prstClr val="black">
                <a:alpha val="40000"/>
              </a:prstClr>
            </a:outerShdw>
          </a:effectLst>
        </p:spPr>
        <p:txBody>
          <a:bodyPr wrap="square" lIns="36000" tIns="72000" rIns="72000" bIns="36000" rtlCol="0" anchor="ctr" anchorCtr="0">
            <a:spAutoFit/>
          </a:bodyPr>
          <a:lstStyle/>
          <a:p>
            <a:pPr marL="108000" indent="-108000" algn="r">
              <a:buSzPct val="79000"/>
              <a:buFont typeface="Arial" panose="020B0604020202020204" pitchFamily="34" charset="0"/>
              <a:buChar char="•"/>
            </a:pPr>
            <a:r>
              <a:rPr lang="nl-NL" sz="1400" i="1" dirty="0">
                <a:solidFill>
                  <a:schemeClr val="tx2">
                    <a:lumMod val="75000"/>
                  </a:schemeClr>
                </a:solidFill>
                <a:latin typeface="Calibri" panose="020F0502020204030204" pitchFamily="34" charset="0"/>
                <a:cs typeface="Kokila" panose="020B0604020202020204" pitchFamily="34" charset="0"/>
              </a:rPr>
              <a:t>Probleemgerichte </a:t>
            </a:r>
            <a:r>
              <a:rPr lang="nl-NL" sz="1400" i="1" dirty="0" err="1">
                <a:solidFill>
                  <a:schemeClr val="tx2">
                    <a:lumMod val="75000"/>
                  </a:schemeClr>
                </a:solidFill>
                <a:latin typeface="Calibri" panose="020F0502020204030204" pitchFamily="34" charset="0"/>
                <a:cs typeface="Kokila" panose="020B0604020202020204" pitchFamily="34" charset="0"/>
              </a:rPr>
              <a:t>copingstijl</a:t>
            </a:r>
            <a:endParaRPr lang="nl-NL" sz="1400" i="1" dirty="0">
              <a:solidFill>
                <a:schemeClr val="tx2">
                  <a:lumMod val="75000"/>
                </a:schemeClr>
              </a:solidFill>
              <a:latin typeface="Calibri" panose="020F0502020204030204" pitchFamily="34" charset="0"/>
              <a:cs typeface="Kokila" panose="020B0604020202020204" pitchFamily="34" charset="0"/>
            </a:endParaRPr>
          </a:p>
          <a:p>
            <a:pPr marL="108000" indent="-108000" algn="r">
              <a:buSzPct val="79000"/>
              <a:buFont typeface="Arial" panose="020B0604020202020204" pitchFamily="34" charset="0"/>
              <a:buChar char="•"/>
            </a:pPr>
            <a:r>
              <a:rPr lang="nl-NL" sz="1400" i="1" dirty="0">
                <a:solidFill>
                  <a:schemeClr val="tx2">
                    <a:lumMod val="75000"/>
                  </a:schemeClr>
                </a:solidFill>
                <a:latin typeface="Calibri" panose="020F0502020204030204" pitchFamily="34" charset="0"/>
                <a:cs typeface="Kokila" panose="020B0604020202020204" pitchFamily="34" charset="0"/>
              </a:rPr>
              <a:t>Geen band met de veroorzaker</a:t>
            </a:r>
          </a:p>
          <a:p>
            <a:pPr marL="108000" indent="-108000" algn="r">
              <a:buSzPct val="79000"/>
              <a:buFont typeface="Arial" panose="020B0604020202020204" pitchFamily="34" charset="0"/>
              <a:buChar char="•"/>
            </a:pPr>
            <a:r>
              <a:rPr lang="nl-NL" sz="1400" i="1" dirty="0">
                <a:solidFill>
                  <a:schemeClr val="tx2">
                    <a:lumMod val="75000"/>
                  </a:schemeClr>
                </a:solidFill>
                <a:latin typeface="Calibri" panose="020F0502020204030204" pitchFamily="34" charset="0"/>
                <a:cs typeface="Kokila" panose="020B0604020202020204" pitchFamily="34" charset="0"/>
              </a:rPr>
              <a:t>Verwachting dat de geur zal toenemen</a:t>
            </a:r>
          </a:p>
          <a:p>
            <a:pPr marL="108000" indent="-108000" algn="r">
              <a:buSzPct val="79000"/>
              <a:buFont typeface="Arial" panose="020B0604020202020204" pitchFamily="34" charset="0"/>
              <a:buChar char="•"/>
            </a:pPr>
            <a:r>
              <a:rPr lang="nl-NL" sz="1400" i="1" dirty="0">
                <a:solidFill>
                  <a:schemeClr val="tx2">
                    <a:lumMod val="75000"/>
                  </a:schemeClr>
                </a:solidFill>
                <a:latin typeface="Calibri" panose="020F0502020204030204" pitchFamily="34" charset="0"/>
                <a:cs typeface="Kokila" panose="020B0604020202020204" pitchFamily="34" charset="0"/>
              </a:rPr>
              <a:t>Bezorgd, angst voor gezondheidseffecten</a:t>
            </a:r>
          </a:p>
          <a:p>
            <a:pPr marL="108000" indent="-108000" algn="r">
              <a:buSzPct val="79000"/>
              <a:buFont typeface="Arial" panose="020B0604020202020204" pitchFamily="34" charset="0"/>
              <a:buChar char="•"/>
            </a:pPr>
            <a:r>
              <a:rPr lang="nl-NL" sz="1400" i="1" dirty="0">
                <a:solidFill>
                  <a:schemeClr val="tx2">
                    <a:lumMod val="75000"/>
                  </a:schemeClr>
                </a:solidFill>
                <a:latin typeface="Calibri" panose="020F0502020204030204" pitchFamily="34" charset="0"/>
                <a:cs typeface="Kokila" panose="020B0604020202020204" pitchFamily="34" charset="0"/>
              </a:rPr>
              <a:t>Negatieve attitude ten opzichte van de bron of overheid</a:t>
            </a:r>
          </a:p>
        </p:txBody>
      </p:sp>
      <p:sp>
        <p:nvSpPr>
          <p:cNvPr id="18" name="Rectangle 17">
            <a:extLst>
              <a:ext uri="{FF2B5EF4-FFF2-40B4-BE49-F238E27FC236}">
                <a16:creationId xmlns:a16="http://schemas.microsoft.com/office/drawing/2014/main" id="{947A9222-D63A-45B1-B1F3-8392E905BE0B}"/>
              </a:ext>
            </a:extLst>
          </p:cNvPr>
          <p:cNvSpPr/>
          <p:nvPr/>
        </p:nvSpPr>
        <p:spPr>
          <a:xfrm>
            <a:off x="7616766" y="1737472"/>
            <a:ext cx="2317624" cy="3953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Cognitieve</a:t>
            </a:r>
            <a:r>
              <a:rPr lang="en-US" sz="1400" dirty="0"/>
              <a:t> </a:t>
            </a:r>
            <a:r>
              <a:rPr lang="en-US" sz="1400" dirty="0" err="1"/>
              <a:t>factoren</a:t>
            </a:r>
            <a:r>
              <a:rPr lang="en-US" sz="1400" dirty="0"/>
              <a:t> </a:t>
            </a:r>
            <a:endParaRPr lang="nl-NL" sz="1400" dirty="0"/>
          </a:p>
        </p:txBody>
      </p:sp>
      <p:sp>
        <p:nvSpPr>
          <p:cNvPr id="17" name="Rectangle 16">
            <a:extLst>
              <a:ext uri="{FF2B5EF4-FFF2-40B4-BE49-F238E27FC236}">
                <a16:creationId xmlns:a16="http://schemas.microsoft.com/office/drawing/2014/main" id="{D468D124-637C-4D57-AD1D-2AABE24B92C2}"/>
              </a:ext>
            </a:extLst>
          </p:cNvPr>
          <p:cNvSpPr/>
          <p:nvPr/>
        </p:nvSpPr>
        <p:spPr>
          <a:xfrm>
            <a:off x="5017163" y="2010544"/>
            <a:ext cx="2303445"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t>Demografisch</a:t>
            </a:r>
            <a:endParaRPr lang="en-US" sz="1400" dirty="0"/>
          </a:p>
          <a:p>
            <a:r>
              <a:rPr lang="en-US" sz="1400" dirty="0" err="1"/>
              <a:t>Sociaal-economisch</a:t>
            </a:r>
            <a:endParaRPr lang="en-US" sz="1400" dirty="0"/>
          </a:p>
          <a:p>
            <a:r>
              <a:rPr lang="en-US" sz="1400" dirty="0" err="1"/>
              <a:t>Persoonsgebonden</a:t>
            </a:r>
            <a:endParaRPr lang="nl-NL" sz="1400" dirty="0"/>
          </a:p>
        </p:txBody>
      </p:sp>
      <p:sp>
        <p:nvSpPr>
          <p:cNvPr id="37" name="Slide Number Placeholder 4">
            <a:extLst>
              <a:ext uri="{FF2B5EF4-FFF2-40B4-BE49-F238E27FC236}">
                <a16:creationId xmlns:a16="http://schemas.microsoft.com/office/drawing/2014/main" id="{EF024133-BAE4-41D2-8D59-989D285752DF}"/>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4</a:t>
            </a:fld>
            <a:endParaRPr lang="nl-NL"/>
          </a:p>
        </p:txBody>
      </p:sp>
    </p:spTree>
    <p:extLst>
      <p:ext uri="{BB962C8B-B14F-4D97-AF65-F5344CB8AC3E}">
        <p14:creationId xmlns:p14="http://schemas.microsoft.com/office/powerpoint/2010/main" val="22711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Programmer">
            <a:extLst>
              <a:ext uri="{FF2B5EF4-FFF2-40B4-BE49-F238E27FC236}">
                <a16:creationId xmlns:a16="http://schemas.microsoft.com/office/drawing/2014/main" id="{15D1247C-5B4E-4493-A91E-E137E8A5BD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6415" y="4101103"/>
            <a:ext cx="2352233" cy="2352233"/>
          </a:xfrm>
          <a:prstGeom prst="rect">
            <a:avLst/>
          </a:prstGeom>
        </p:spPr>
      </p:pic>
      <p:pic>
        <p:nvPicPr>
          <p:cNvPr id="8" name="Afbeelding 7"/>
          <p:cNvPicPr>
            <a:picLocks noChangeAspect="1"/>
          </p:cNvPicPr>
          <p:nvPr/>
        </p:nvPicPr>
        <p:blipFill>
          <a:blip r:embed="rId4"/>
          <a:stretch>
            <a:fillRect/>
          </a:stretch>
        </p:blipFill>
        <p:spPr>
          <a:xfrm>
            <a:off x="407368" y="1305288"/>
            <a:ext cx="10921185" cy="4920791"/>
          </a:xfrm>
          <a:prstGeom prst="rect">
            <a:avLst/>
          </a:prstGeom>
        </p:spPr>
      </p:pic>
      <p:sp>
        <p:nvSpPr>
          <p:cNvPr id="2" name="Rectangle 1">
            <a:extLst>
              <a:ext uri="{FF2B5EF4-FFF2-40B4-BE49-F238E27FC236}">
                <a16:creationId xmlns:a16="http://schemas.microsoft.com/office/drawing/2014/main" id="{63F52E06-73B2-4F04-9588-1CA0C53743FC}"/>
              </a:ext>
            </a:extLst>
          </p:cNvPr>
          <p:cNvSpPr/>
          <p:nvPr/>
        </p:nvSpPr>
        <p:spPr>
          <a:xfrm>
            <a:off x="191344" y="3723940"/>
            <a:ext cx="9649072" cy="258538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xtBox 13">
            <a:extLst>
              <a:ext uri="{FF2B5EF4-FFF2-40B4-BE49-F238E27FC236}">
                <a16:creationId xmlns:a16="http://schemas.microsoft.com/office/drawing/2014/main" id="{EF935DD5-E6F8-49D9-A8DA-992EC5473A55}"/>
              </a:ext>
            </a:extLst>
          </p:cNvPr>
          <p:cNvSpPr txBox="1"/>
          <p:nvPr/>
        </p:nvSpPr>
        <p:spPr>
          <a:xfrm>
            <a:off x="11496600" y="5429247"/>
            <a:ext cx="864096" cy="369332"/>
          </a:xfrm>
          <a:prstGeom prst="rect">
            <a:avLst/>
          </a:prstGeom>
          <a:noFill/>
        </p:spPr>
        <p:txBody>
          <a:bodyPr wrap="square" rtlCol="0">
            <a:spAutoFit/>
          </a:bodyPr>
          <a:lstStyle/>
          <a:p>
            <a:r>
              <a:rPr lang="en-US" dirty="0">
                <a:solidFill>
                  <a:schemeClr val="tx1">
                    <a:lumMod val="75000"/>
                    <a:lumOff val="25000"/>
                  </a:schemeClr>
                </a:solidFill>
              </a:rPr>
              <a:t>NNM</a:t>
            </a:r>
            <a:endParaRPr lang="nl-NL" dirty="0">
              <a:solidFill>
                <a:schemeClr val="tx1">
                  <a:lumMod val="75000"/>
                  <a:lumOff val="25000"/>
                </a:schemeClr>
              </a:solidFill>
            </a:endParaRPr>
          </a:p>
        </p:txBody>
      </p:sp>
      <p:sp>
        <p:nvSpPr>
          <p:cNvPr id="15" name="TextBox 14">
            <a:extLst>
              <a:ext uri="{FF2B5EF4-FFF2-40B4-BE49-F238E27FC236}">
                <a16:creationId xmlns:a16="http://schemas.microsoft.com/office/drawing/2014/main" id="{E5536712-E205-4EAA-8E2B-5C744A583037}"/>
              </a:ext>
            </a:extLst>
          </p:cNvPr>
          <p:cNvSpPr txBox="1"/>
          <p:nvPr/>
        </p:nvSpPr>
        <p:spPr>
          <a:xfrm>
            <a:off x="11080157" y="4907539"/>
            <a:ext cx="1328516" cy="369332"/>
          </a:xfrm>
          <a:prstGeom prst="rect">
            <a:avLst/>
          </a:prstGeom>
          <a:noFill/>
        </p:spPr>
        <p:txBody>
          <a:bodyPr wrap="square" rtlCol="0">
            <a:spAutoFit/>
          </a:bodyPr>
          <a:lstStyle/>
          <a:p>
            <a:r>
              <a:rPr lang="en-US" dirty="0">
                <a:solidFill>
                  <a:schemeClr val="tx1">
                    <a:lumMod val="75000"/>
                    <a:lumOff val="25000"/>
                  </a:schemeClr>
                </a:solidFill>
              </a:rPr>
              <a:t>V-Stacks</a:t>
            </a:r>
            <a:endParaRPr lang="nl-NL" dirty="0">
              <a:solidFill>
                <a:schemeClr val="tx1">
                  <a:lumMod val="75000"/>
                  <a:lumOff val="25000"/>
                </a:schemeClr>
              </a:solidFill>
            </a:endParaRPr>
          </a:p>
        </p:txBody>
      </p:sp>
      <p:sp>
        <p:nvSpPr>
          <p:cNvPr id="16" name="TextBox 15">
            <a:extLst>
              <a:ext uri="{FF2B5EF4-FFF2-40B4-BE49-F238E27FC236}">
                <a16:creationId xmlns:a16="http://schemas.microsoft.com/office/drawing/2014/main" id="{CAC2B346-8495-44B2-B22C-AC610B6C6DE2}"/>
              </a:ext>
            </a:extLst>
          </p:cNvPr>
          <p:cNvSpPr txBox="1"/>
          <p:nvPr/>
        </p:nvSpPr>
        <p:spPr>
          <a:xfrm>
            <a:off x="7831707" y="5340455"/>
            <a:ext cx="2192612" cy="369332"/>
          </a:xfrm>
          <a:prstGeom prst="rect">
            <a:avLst/>
          </a:prstGeom>
          <a:noFill/>
        </p:spPr>
        <p:txBody>
          <a:bodyPr wrap="square" rtlCol="0">
            <a:spAutoFit/>
          </a:bodyPr>
          <a:lstStyle/>
          <a:p>
            <a:r>
              <a:rPr lang="en-US" dirty="0" err="1">
                <a:solidFill>
                  <a:schemeClr val="tx1">
                    <a:lumMod val="75000"/>
                    <a:lumOff val="25000"/>
                  </a:schemeClr>
                </a:solidFill>
              </a:rPr>
              <a:t>emissiefactoren</a:t>
            </a:r>
            <a:endParaRPr lang="nl-NL" dirty="0">
              <a:solidFill>
                <a:schemeClr val="tx1">
                  <a:lumMod val="75000"/>
                  <a:lumOff val="25000"/>
                </a:schemeClr>
              </a:solidFill>
            </a:endParaRPr>
          </a:p>
        </p:txBody>
      </p:sp>
      <p:sp>
        <p:nvSpPr>
          <p:cNvPr id="17" name="TextBox 16">
            <a:extLst>
              <a:ext uri="{FF2B5EF4-FFF2-40B4-BE49-F238E27FC236}">
                <a16:creationId xmlns:a16="http://schemas.microsoft.com/office/drawing/2014/main" id="{B48AACA8-AB4C-4EE3-B914-428FBF43CE57}"/>
              </a:ext>
            </a:extLst>
          </p:cNvPr>
          <p:cNvSpPr txBox="1"/>
          <p:nvPr/>
        </p:nvSpPr>
        <p:spPr>
          <a:xfrm>
            <a:off x="8192077" y="5778848"/>
            <a:ext cx="1616548" cy="369332"/>
          </a:xfrm>
          <a:prstGeom prst="rect">
            <a:avLst/>
          </a:prstGeom>
          <a:noFill/>
        </p:spPr>
        <p:txBody>
          <a:bodyPr wrap="square" rtlCol="0">
            <a:spAutoFit/>
          </a:bodyPr>
          <a:lstStyle/>
          <a:p>
            <a:r>
              <a:rPr lang="en-US" dirty="0">
                <a:solidFill>
                  <a:schemeClr val="tx1">
                    <a:lumMod val="75000"/>
                    <a:lumOff val="25000"/>
                  </a:schemeClr>
                </a:solidFill>
              </a:rPr>
              <a:t>RAV-codes</a:t>
            </a:r>
            <a:endParaRPr lang="nl-NL" dirty="0">
              <a:solidFill>
                <a:schemeClr val="tx1">
                  <a:lumMod val="75000"/>
                  <a:lumOff val="25000"/>
                </a:schemeClr>
              </a:solidFill>
            </a:endParaRPr>
          </a:p>
        </p:txBody>
      </p:sp>
      <p:sp>
        <p:nvSpPr>
          <p:cNvPr id="18" name="TextBox 17">
            <a:extLst>
              <a:ext uri="{FF2B5EF4-FFF2-40B4-BE49-F238E27FC236}">
                <a16:creationId xmlns:a16="http://schemas.microsoft.com/office/drawing/2014/main" id="{03BCC167-7688-4FB0-BC8A-5CC5F609A01B}"/>
              </a:ext>
            </a:extLst>
          </p:cNvPr>
          <p:cNvSpPr txBox="1"/>
          <p:nvPr/>
        </p:nvSpPr>
        <p:spPr>
          <a:xfrm>
            <a:off x="9148227" y="4133429"/>
            <a:ext cx="1536156" cy="369332"/>
          </a:xfrm>
          <a:prstGeom prst="rect">
            <a:avLst/>
          </a:prstGeom>
          <a:noFill/>
        </p:spPr>
        <p:txBody>
          <a:bodyPr wrap="square" rtlCol="0">
            <a:spAutoFit/>
          </a:bodyPr>
          <a:lstStyle/>
          <a:p>
            <a:r>
              <a:rPr lang="en-US" dirty="0" err="1">
                <a:solidFill>
                  <a:schemeClr val="tx1">
                    <a:lumMod val="75000"/>
                    <a:lumOff val="25000"/>
                  </a:schemeClr>
                </a:solidFill>
              </a:rPr>
              <a:t>voorgrond</a:t>
            </a:r>
            <a:endParaRPr lang="nl-NL" dirty="0">
              <a:solidFill>
                <a:schemeClr val="tx1">
                  <a:lumMod val="75000"/>
                  <a:lumOff val="25000"/>
                </a:schemeClr>
              </a:solidFill>
            </a:endParaRPr>
          </a:p>
        </p:txBody>
      </p:sp>
      <p:sp>
        <p:nvSpPr>
          <p:cNvPr id="19" name="TextBox 18">
            <a:extLst>
              <a:ext uri="{FF2B5EF4-FFF2-40B4-BE49-F238E27FC236}">
                <a16:creationId xmlns:a16="http://schemas.microsoft.com/office/drawing/2014/main" id="{0D55F4E7-56F5-4A81-A1FA-3D0133682060}"/>
              </a:ext>
            </a:extLst>
          </p:cNvPr>
          <p:cNvSpPr txBox="1"/>
          <p:nvPr/>
        </p:nvSpPr>
        <p:spPr>
          <a:xfrm>
            <a:off x="8289316" y="3788767"/>
            <a:ext cx="1968204" cy="369332"/>
          </a:xfrm>
          <a:prstGeom prst="rect">
            <a:avLst/>
          </a:prstGeom>
          <a:noFill/>
        </p:spPr>
        <p:txBody>
          <a:bodyPr wrap="square" rtlCol="0">
            <a:spAutoFit/>
          </a:bodyPr>
          <a:lstStyle/>
          <a:p>
            <a:r>
              <a:rPr lang="en-US" dirty="0" err="1">
                <a:solidFill>
                  <a:schemeClr val="tx1">
                    <a:lumMod val="75000"/>
                    <a:lumOff val="25000"/>
                  </a:schemeClr>
                </a:solidFill>
              </a:rPr>
              <a:t>achtergrond</a:t>
            </a:r>
            <a:endParaRPr lang="nl-NL" dirty="0">
              <a:solidFill>
                <a:schemeClr val="tx1">
                  <a:lumMod val="75000"/>
                  <a:lumOff val="25000"/>
                </a:schemeClr>
              </a:solidFill>
            </a:endParaRPr>
          </a:p>
        </p:txBody>
      </p:sp>
      <p:sp>
        <p:nvSpPr>
          <p:cNvPr id="20" name="TextBox 19">
            <a:extLst>
              <a:ext uri="{FF2B5EF4-FFF2-40B4-BE49-F238E27FC236}">
                <a16:creationId xmlns:a16="http://schemas.microsoft.com/office/drawing/2014/main" id="{BBBFFFC8-0433-403E-BF2E-7CCA23F600F2}"/>
              </a:ext>
            </a:extLst>
          </p:cNvPr>
          <p:cNvSpPr txBox="1"/>
          <p:nvPr/>
        </p:nvSpPr>
        <p:spPr>
          <a:xfrm>
            <a:off x="11312367" y="4462019"/>
            <a:ext cx="864096" cy="369332"/>
          </a:xfrm>
          <a:prstGeom prst="rect">
            <a:avLst/>
          </a:prstGeom>
          <a:noFill/>
        </p:spPr>
        <p:txBody>
          <a:bodyPr wrap="square" rtlCol="0">
            <a:spAutoFit/>
          </a:bodyPr>
          <a:lstStyle/>
          <a:p>
            <a:r>
              <a:rPr lang="en-US" dirty="0">
                <a:solidFill>
                  <a:schemeClr val="tx1">
                    <a:lumMod val="75000"/>
                    <a:lumOff val="25000"/>
                  </a:schemeClr>
                </a:solidFill>
              </a:rPr>
              <a:t>P98</a:t>
            </a:r>
            <a:endParaRPr lang="nl-NL" dirty="0">
              <a:solidFill>
                <a:schemeClr val="tx1">
                  <a:lumMod val="75000"/>
                  <a:lumOff val="25000"/>
                </a:schemeClr>
              </a:solidFill>
            </a:endParaRPr>
          </a:p>
        </p:txBody>
      </p:sp>
      <p:sp>
        <p:nvSpPr>
          <p:cNvPr id="21" name="TextBox 20">
            <a:extLst>
              <a:ext uri="{FF2B5EF4-FFF2-40B4-BE49-F238E27FC236}">
                <a16:creationId xmlns:a16="http://schemas.microsoft.com/office/drawing/2014/main" id="{7E902753-EDE7-4890-822E-A4C31AFBAAB7}"/>
              </a:ext>
            </a:extLst>
          </p:cNvPr>
          <p:cNvSpPr txBox="1"/>
          <p:nvPr/>
        </p:nvSpPr>
        <p:spPr>
          <a:xfrm>
            <a:off x="7979747" y="4478091"/>
            <a:ext cx="1784301" cy="369332"/>
          </a:xfrm>
          <a:prstGeom prst="rect">
            <a:avLst/>
          </a:prstGeom>
          <a:noFill/>
        </p:spPr>
        <p:txBody>
          <a:bodyPr wrap="square" rtlCol="0">
            <a:spAutoFit/>
          </a:bodyPr>
          <a:lstStyle/>
          <a:p>
            <a:r>
              <a:rPr lang="en-US" dirty="0" err="1">
                <a:solidFill>
                  <a:schemeClr val="tx1">
                    <a:lumMod val="75000"/>
                    <a:lumOff val="25000"/>
                  </a:schemeClr>
                </a:solidFill>
              </a:rPr>
              <a:t>uur-voor-uur</a:t>
            </a:r>
            <a:endParaRPr lang="nl-NL" dirty="0">
              <a:solidFill>
                <a:schemeClr val="tx1">
                  <a:lumMod val="75000"/>
                  <a:lumOff val="25000"/>
                </a:schemeClr>
              </a:solidFill>
            </a:endParaRPr>
          </a:p>
        </p:txBody>
      </p:sp>
      <p:sp>
        <p:nvSpPr>
          <p:cNvPr id="22" name="TextBox 21">
            <a:extLst>
              <a:ext uri="{FF2B5EF4-FFF2-40B4-BE49-F238E27FC236}">
                <a16:creationId xmlns:a16="http://schemas.microsoft.com/office/drawing/2014/main" id="{FEC596BB-DE3F-4F3E-A314-BC633B6AD05F}"/>
              </a:ext>
            </a:extLst>
          </p:cNvPr>
          <p:cNvSpPr txBox="1"/>
          <p:nvPr/>
        </p:nvSpPr>
        <p:spPr>
          <a:xfrm>
            <a:off x="7586766" y="4881953"/>
            <a:ext cx="2472260" cy="369332"/>
          </a:xfrm>
          <a:prstGeom prst="rect">
            <a:avLst/>
          </a:prstGeom>
          <a:noFill/>
        </p:spPr>
        <p:txBody>
          <a:bodyPr wrap="square" rtlCol="0">
            <a:spAutoFit/>
          </a:bodyPr>
          <a:lstStyle/>
          <a:p>
            <a:r>
              <a:rPr lang="en-US" dirty="0" err="1">
                <a:solidFill>
                  <a:schemeClr val="tx1">
                    <a:lumMod val="75000"/>
                    <a:lumOff val="25000"/>
                  </a:schemeClr>
                </a:solidFill>
              </a:rPr>
              <a:t>concentratiegebied</a:t>
            </a:r>
            <a:endParaRPr lang="nl-NL" dirty="0">
              <a:solidFill>
                <a:schemeClr val="tx1">
                  <a:lumMod val="75000"/>
                  <a:lumOff val="25000"/>
                </a:schemeClr>
              </a:solidFill>
            </a:endParaRPr>
          </a:p>
        </p:txBody>
      </p:sp>
      <p:sp>
        <p:nvSpPr>
          <p:cNvPr id="23" name="TextBox 22">
            <a:extLst>
              <a:ext uri="{FF2B5EF4-FFF2-40B4-BE49-F238E27FC236}">
                <a16:creationId xmlns:a16="http://schemas.microsoft.com/office/drawing/2014/main" id="{252C2DF6-FAC1-4C91-8EE1-C7317187681B}"/>
              </a:ext>
            </a:extLst>
          </p:cNvPr>
          <p:cNvSpPr txBox="1"/>
          <p:nvPr/>
        </p:nvSpPr>
        <p:spPr>
          <a:xfrm>
            <a:off x="10096055" y="3687909"/>
            <a:ext cx="1968204" cy="369332"/>
          </a:xfrm>
          <a:prstGeom prst="rect">
            <a:avLst/>
          </a:prstGeom>
          <a:noFill/>
        </p:spPr>
        <p:txBody>
          <a:bodyPr wrap="square" rtlCol="0">
            <a:spAutoFit/>
          </a:bodyPr>
          <a:lstStyle/>
          <a:p>
            <a:r>
              <a:rPr lang="en-US" dirty="0"/>
              <a:t>‘</a:t>
            </a:r>
            <a:r>
              <a:rPr lang="en-US" dirty="0" err="1"/>
              <a:t>normneutraal</a:t>
            </a:r>
            <a:r>
              <a:rPr lang="en-US" dirty="0"/>
              <a:t>’</a:t>
            </a:r>
            <a:endParaRPr lang="nl-NL" dirty="0"/>
          </a:p>
        </p:txBody>
      </p:sp>
      <p:sp>
        <p:nvSpPr>
          <p:cNvPr id="24" name="TextBox 23">
            <a:extLst>
              <a:ext uri="{FF2B5EF4-FFF2-40B4-BE49-F238E27FC236}">
                <a16:creationId xmlns:a16="http://schemas.microsoft.com/office/drawing/2014/main" id="{A8041714-CCB3-4A66-AC05-C9DC12D8CC79}"/>
              </a:ext>
            </a:extLst>
          </p:cNvPr>
          <p:cNvSpPr txBox="1"/>
          <p:nvPr/>
        </p:nvSpPr>
        <p:spPr>
          <a:xfrm>
            <a:off x="10620313" y="4076524"/>
            <a:ext cx="1784301" cy="369332"/>
          </a:xfrm>
          <a:prstGeom prst="rect">
            <a:avLst/>
          </a:prstGeom>
          <a:noFill/>
        </p:spPr>
        <p:txBody>
          <a:bodyPr wrap="square" rtlCol="0">
            <a:spAutoFit/>
          </a:bodyPr>
          <a:lstStyle/>
          <a:p>
            <a:r>
              <a:rPr lang="en-US" dirty="0" err="1">
                <a:solidFill>
                  <a:schemeClr val="tx1">
                    <a:lumMod val="75000"/>
                    <a:lumOff val="25000"/>
                  </a:schemeClr>
                </a:solidFill>
              </a:rPr>
              <a:t>geurnormen</a:t>
            </a:r>
            <a:endParaRPr lang="nl-NL" dirty="0">
              <a:solidFill>
                <a:schemeClr val="tx1">
                  <a:lumMod val="75000"/>
                  <a:lumOff val="25000"/>
                </a:schemeClr>
              </a:solidFill>
            </a:endParaRPr>
          </a:p>
        </p:txBody>
      </p:sp>
      <p:sp>
        <p:nvSpPr>
          <p:cNvPr id="25" name="TextBox 24">
            <a:extLst>
              <a:ext uri="{FF2B5EF4-FFF2-40B4-BE49-F238E27FC236}">
                <a16:creationId xmlns:a16="http://schemas.microsoft.com/office/drawing/2014/main" id="{10170344-39D7-46A5-BBBD-817BD24F5196}"/>
              </a:ext>
            </a:extLst>
          </p:cNvPr>
          <p:cNvSpPr txBox="1"/>
          <p:nvPr/>
        </p:nvSpPr>
        <p:spPr>
          <a:xfrm>
            <a:off x="8472264" y="404664"/>
            <a:ext cx="3976913" cy="400110"/>
          </a:xfrm>
          <a:prstGeom prst="rect">
            <a:avLst/>
          </a:prstGeom>
          <a:noFill/>
        </p:spPr>
        <p:txBody>
          <a:bodyPr wrap="square" rtlCol="0">
            <a:spAutoFit/>
          </a:bodyPr>
          <a:lstStyle/>
          <a:p>
            <a:r>
              <a:rPr lang="en-US" sz="2000" dirty="0" err="1">
                <a:solidFill>
                  <a:schemeClr val="bg1"/>
                </a:solidFill>
              </a:rPr>
              <a:t>Ondertussen</a:t>
            </a:r>
            <a:r>
              <a:rPr lang="en-US" sz="2000" dirty="0">
                <a:solidFill>
                  <a:schemeClr val="bg1"/>
                </a:solidFill>
              </a:rPr>
              <a:t> in Brabant......</a:t>
            </a:r>
            <a:endParaRPr lang="nl-NL" sz="2000" dirty="0">
              <a:solidFill>
                <a:schemeClr val="bg1"/>
              </a:solidFill>
            </a:endParaRPr>
          </a:p>
        </p:txBody>
      </p:sp>
      <p:sp>
        <p:nvSpPr>
          <p:cNvPr id="26" name="Date Placeholder 3">
            <a:extLst>
              <a:ext uri="{FF2B5EF4-FFF2-40B4-BE49-F238E27FC236}">
                <a16:creationId xmlns:a16="http://schemas.microsoft.com/office/drawing/2014/main" id="{5C4A46DB-405F-4C70-9D48-9843224CCD64}"/>
              </a:ext>
            </a:extLst>
          </p:cNvPr>
          <p:cNvSpPr>
            <a:spLocks noGrp="1"/>
          </p:cNvSpPr>
          <p:nvPr>
            <p:ph type="dt" sz="half" idx="10"/>
          </p:nvPr>
        </p:nvSpPr>
        <p:spPr>
          <a:xfrm>
            <a:off x="6098116" y="6525344"/>
            <a:ext cx="5974547" cy="263797"/>
          </a:xfrm>
        </p:spPr>
        <p:txBody>
          <a:bodyPr/>
          <a:lstStyle/>
          <a:p>
            <a:pPr algn="r"/>
            <a:r>
              <a:rPr lang="nl-NL" dirty="0"/>
              <a:t>Webinar Geur beleven &amp; meten | 29 april 2021</a:t>
            </a:r>
          </a:p>
        </p:txBody>
      </p:sp>
      <p:sp>
        <p:nvSpPr>
          <p:cNvPr id="27" name="Slide Number Placeholder 4">
            <a:extLst>
              <a:ext uri="{FF2B5EF4-FFF2-40B4-BE49-F238E27FC236}">
                <a16:creationId xmlns:a16="http://schemas.microsoft.com/office/drawing/2014/main" id="{5CAB3E15-E291-432A-A196-74917CD46E4E}"/>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5</a:t>
            </a:fld>
            <a:endParaRPr lang="nl-NL"/>
          </a:p>
        </p:txBody>
      </p:sp>
    </p:spTree>
    <p:extLst>
      <p:ext uri="{BB962C8B-B14F-4D97-AF65-F5344CB8AC3E}">
        <p14:creationId xmlns:p14="http://schemas.microsoft.com/office/powerpoint/2010/main" val="161042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6000"/>
                            </p:stCondLst>
                            <p:childTnLst>
                              <p:par>
                                <p:cTn id="58" presetID="1" presetClass="entr" presetSubtype="0" fill="hold" grpId="0" nodeType="afterEffect">
                                  <p:stCondLst>
                                    <p:cond delay="0"/>
                                  </p:stCondLst>
                                  <p:iterate type="lt">
                                    <p:tmAbs val="100"/>
                                  </p:iterate>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D201A9D-4511-4EB0-BE86-1245995CD0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96"/>
          <a:stretch/>
        </p:blipFill>
        <p:spPr bwMode="auto">
          <a:xfrm>
            <a:off x="6178995" y="1788556"/>
            <a:ext cx="6037685" cy="444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753F9F48-3D21-4CD2-9BA8-F0EA11EE7C3F}"/>
              </a:ext>
            </a:extLst>
          </p:cNvPr>
          <p:cNvSpPr>
            <a:spLocks noGrp="1"/>
          </p:cNvSpPr>
          <p:nvPr>
            <p:ph type="title"/>
          </p:nvPr>
        </p:nvSpPr>
        <p:spPr/>
        <p:txBody>
          <a:bodyPr/>
          <a:lstStyle/>
          <a:p>
            <a:r>
              <a:rPr lang="nl-NL" dirty="0"/>
              <a:t>Geurbelasting &amp; hinder anno 2012</a:t>
            </a:r>
          </a:p>
        </p:txBody>
      </p:sp>
      <p:sp>
        <p:nvSpPr>
          <p:cNvPr id="3" name="Content Placeholder 2">
            <a:extLst>
              <a:ext uri="{FF2B5EF4-FFF2-40B4-BE49-F238E27FC236}">
                <a16:creationId xmlns:a16="http://schemas.microsoft.com/office/drawing/2014/main" id="{7DB7FF1B-AD65-4F07-90B4-FAE3D92CFB2E}"/>
              </a:ext>
            </a:extLst>
          </p:cNvPr>
          <p:cNvSpPr>
            <a:spLocks noGrp="1"/>
          </p:cNvSpPr>
          <p:nvPr>
            <p:ph idx="1"/>
          </p:nvPr>
        </p:nvSpPr>
        <p:spPr/>
        <p:txBody>
          <a:bodyPr/>
          <a:lstStyle/>
          <a:p>
            <a:pPr>
              <a:lnSpc>
                <a:spcPct val="120000"/>
              </a:lnSpc>
              <a:spcBef>
                <a:spcPts val="0"/>
              </a:spcBef>
            </a:pPr>
            <a:r>
              <a:rPr lang="nl-NL" sz="2000" dirty="0"/>
              <a:t>Uitgangspunt beleid geur &amp; gezondheid</a:t>
            </a:r>
          </a:p>
          <a:p>
            <a:pPr lvl="1">
              <a:lnSpc>
                <a:spcPct val="120000"/>
              </a:lnSpc>
              <a:spcBef>
                <a:spcPts val="0"/>
              </a:spcBef>
            </a:pPr>
            <a:r>
              <a:rPr lang="nl-NL" dirty="0"/>
              <a:t>Dorpskernen &gt;12% hinder = onacceptabel</a:t>
            </a:r>
          </a:p>
          <a:p>
            <a:pPr lvl="1">
              <a:lnSpc>
                <a:spcPct val="120000"/>
              </a:lnSpc>
              <a:spcBef>
                <a:spcPts val="0"/>
              </a:spcBef>
            </a:pPr>
            <a:r>
              <a:rPr lang="nl-NL" dirty="0"/>
              <a:t>Streef naar 0% ernstige hinder</a:t>
            </a:r>
          </a:p>
          <a:p>
            <a:pPr lvl="1">
              <a:lnSpc>
                <a:spcPct val="120000"/>
              </a:lnSpc>
              <a:spcBef>
                <a:spcPts val="0"/>
              </a:spcBef>
            </a:pPr>
            <a:r>
              <a:rPr lang="nl-NL" dirty="0"/>
              <a:t>Buitengebied &gt;20% hinder = onacceptabel</a:t>
            </a:r>
          </a:p>
          <a:p>
            <a:pPr>
              <a:lnSpc>
                <a:spcPct val="120000"/>
              </a:lnSpc>
              <a:spcBef>
                <a:spcPts val="0"/>
              </a:spcBef>
            </a:pPr>
            <a:r>
              <a:rPr lang="nl-NL" sz="2000" dirty="0"/>
              <a:t>Wet geurhinder veehouderij:</a:t>
            </a:r>
          </a:p>
          <a:p>
            <a:pPr lvl="1">
              <a:lnSpc>
                <a:spcPct val="120000"/>
              </a:lnSpc>
              <a:spcBef>
                <a:spcPts val="0"/>
              </a:spcBef>
            </a:pPr>
            <a:r>
              <a:rPr lang="nl-NL" dirty="0"/>
              <a:t>10 OU/m3 in dorpskernen</a:t>
            </a:r>
          </a:p>
          <a:p>
            <a:pPr lvl="1">
              <a:lnSpc>
                <a:spcPct val="120000"/>
              </a:lnSpc>
              <a:spcBef>
                <a:spcPts val="0"/>
              </a:spcBef>
            </a:pPr>
            <a:r>
              <a:rPr lang="nl-NL" dirty="0"/>
              <a:t>20 OU/m3 in buitengebied</a:t>
            </a:r>
          </a:p>
          <a:p>
            <a:pPr>
              <a:lnSpc>
                <a:spcPct val="120000"/>
              </a:lnSpc>
              <a:spcBef>
                <a:spcPts val="0"/>
              </a:spcBef>
            </a:pPr>
            <a:r>
              <a:rPr lang="nl-NL" sz="2000" dirty="0"/>
              <a:t>Betekent in de praktijk:</a:t>
            </a:r>
          </a:p>
          <a:p>
            <a:pPr lvl="1">
              <a:lnSpc>
                <a:spcPct val="120000"/>
              </a:lnSpc>
              <a:spcBef>
                <a:spcPts val="0"/>
              </a:spcBef>
            </a:pPr>
            <a:r>
              <a:rPr lang="nl-NL" dirty="0"/>
              <a:t>20% hinder in dorpskernen </a:t>
            </a:r>
            <a:br>
              <a:rPr lang="nl-NL" dirty="0"/>
            </a:br>
            <a:r>
              <a:rPr lang="nl-NL" dirty="0"/>
              <a:t>i.p.v. beoogde 12%   </a:t>
            </a:r>
            <a:r>
              <a:rPr lang="nl-NL" dirty="0">
                <a:solidFill>
                  <a:srgbClr val="C00000"/>
                </a:solidFill>
              </a:rPr>
              <a:t>(OF 46%!)</a:t>
            </a:r>
            <a:r>
              <a:rPr lang="nl-NL" dirty="0"/>
              <a:t> </a:t>
            </a:r>
          </a:p>
          <a:p>
            <a:pPr lvl="1">
              <a:lnSpc>
                <a:spcPct val="120000"/>
              </a:lnSpc>
              <a:spcBef>
                <a:spcPts val="0"/>
              </a:spcBef>
            </a:pPr>
            <a:r>
              <a:rPr lang="nl-NL" dirty="0"/>
              <a:t>29% hinder in buitengebied </a:t>
            </a:r>
            <a:br>
              <a:rPr lang="nl-NL" dirty="0"/>
            </a:br>
            <a:r>
              <a:rPr lang="nl-NL" dirty="0"/>
              <a:t>i.p.v. beoogde 20%  </a:t>
            </a:r>
            <a:r>
              <a:rPr lang="nl-NL" dirty="0">
                <a:solidFill>
                  <a:srgbClr val="C00000"/>
                </a:solidFill>
              </a:rPr>
              <a:t>(OF 60%!)</a:t>
            </a:r>
          </a:p>
          <a:p>
            <a:pPr lvl="1">
              <a:lnSpc>
                <a:spcPct val="120000"/>
              </a:lnSpc>
              <a:spcBef>
                <a:spcPts val="0"/>
              </a:spcBef>
            </a:pPr>
            <a:r>
              <a:rPr lang="nl-NL" dirty="0"/>
              <a:t>Ernstige hinder</a:t>
            </a:r>
          </a:p>
        </p:txBody>
      </p:sp>
      <p:sp>
        <p:nvSpPr>
          <p:cNvPr id="5" name="Slide Number Placeholder 4">
            <a:extLst>
              <a:ext uri="{FF2B5EF4-FFF2-40B4-BE49-F238E27FC236}">
                <a16:creationId xmlns:a16="http://schemas.microsoft.com/office/drawing/2014/main" id="{77835809-0327-411B-B8A2-9DE9734E7760}"/>
              </a:ext>
            </a:extLst>
          </p:cNvPr>
          <p:cNvSpPr>
            <a:spLocks noGrp="1"/>
          </p:cNvSpPr>
          <p:nvPr>
            <p:ph type="sldNum" sz="quarter" idx="12"/>
          </p:nvPr>
        </p:nvSpPr>
        <p:spPr/>
        <p:txBody>
          <a:bodyPr/>
          <a:lstStyle/>
          <a:p>
            <a:fld id="{8FC21E99-CB6E-4E1C-8709-25BF64FEA530}" type="slidenum">
              <a:rPr lang="nl-NL" smtClean="0"/>
              <a:pPr/>
              <a:t>6</a:t>
            </a:fld>
            <a:endParaRPr lang="nl-NL"/>
          </a:p>
        </p:txBody>
      </p:sp>
      <p:sp>
        <p:nvSpPr>
          <p:cNvPr id="11" name="Rechthoek 3">
            <a:extLst>
              <a:ext uri="{FF2B5EF4-FFF2-40B4-BE49-F238E27FC236}">
                <a16:creationId xmlns:a16="http://schemas.microsoft.com/office/drawing/2014/main" id="{15C277D2-3E70-4920-8373-00022855906F}"/>
              </a:ext>
            </a:extLst>
          </p:cNvPr>
          <p:cNvSpPr/>
          <p:nvPr/>
        </p:nvSpPr>
        <p:spPr>
          <a:xfrm>
            <a:off x="960040" y="6433591"/>
            <a:ext cx="10896600" cy="307777"/>
          </a:xfrm>
          <a:prstGeom prst="rect">
            <a:avLst/>
          </a:prstGeom>
          <a:solidFill>
            <a:srgbClr val="F4E3CF"/>
          </a:solidFill>
        </p:spPr>
        <p:txBody>
          <a:bodyPr wrap="square">
            <a:spAutoFit/>
          </a:bodyPr>
          <a:lstStyle/>
          <a:p>
            <a:r>
              <a:rPr lang="nl-NL" sz="1400" dirty="0">
                <a:latin typeface="Microsoft YaHei Light" panose="020B0502040204020203" pitchFamily="34" charset="-122"/>
                <a:ea typeface="Microsoft YaHei Light" panose="020B0502040204020203" pitchFamily="34" charset="-122"/>
              </a:rPr>
              <a:t>Geelen et al., 2015. Geurhinder van veehouderij nader onderzocht: meer hinder dan Handreiking </a:t>
            </a:r>
            <a:r>
              <a:rPr lang="nl-NL" sz="1400" dirty="0" err="1">
                <a:latin typeface="Microsoft YaHei Light" panose="020B0502040204020203" pitchFamily="34" charset="-122"/>
                <a:ea typeface="Microsoft YaHei Light" panose="020B0502040204020203" pitchFamily="34" charset="-122"/>
              </a:rPr>
              <a:t>Wgv</a:t>
            </a:r>
            <a:r>
              <a:rPr lang="nl-NL" sz="1400" dirty="0">
                <a:latin typeface="Microsoft YaHei Light" panose="020B0502040204020203" pitchFamily="34" charset="-122"/>
                <a:ea typeface="Microsoft YaHei Light" panose="020B0502040204020203" pitchFamily="34" charset="-122"/>
              </a:rPr>
              <a:t> doet vermoeden?</a:t>
            </a:r>
            <a:endParaRPr lang="nl-NL" sz="1400" dirty="0"/>
          </a:p>
        </p:txBody>
      </p:sp>
      <p:pic>
        <p:nvPicPr>
          <p:cNvPr id="12" name="Picture 2" descr="GGD_GezMilVeil_BraZee_fc">
            <a:extLst>
              <a:ext uri="{FF2B5EF4-FFF2-40B4-BE49-F238E27FC236}">
                <a16:creationId xmlns:a16="http://schemas.microsoft.com/office/drawing/2014/main" id="{5A819B5D-8EBD-43C5-9B30-FDA40B4018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407" y="1184063"/>
            <a:ext cx="1701955" cy="5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academischewerkplaatsmmk.nl/ufc/file2/hgm_internet_sites/graskl/d7d59082490dee333f25509635139515/pu/logo_AWMG_v0100_rgb.jpg">
            <a:extLst>
              <a:ext uri="{FF2B5EF4-FFF2-40B4-BE49-F238E27FC236}">
                <a16:creationId xmlns:a16="http://schemas.microsoft.com/office/drawing/2014/main" id="{EC4B93D1-411D-4A9B-9D35-8D351BD22B0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9262" y="1184063"/>
            <a:ext cx="1358558" cy="4722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Afbeelding 7">
            <a:extLst>
              <a:ext uri="{FF2B5EF4-FFF2-40B4-BE49-F238E27FC236}">
                <a16:creationId xmlns:a16="http://schemas.microsoft.com/office/drawing/2014/main" id="{3BD59D8F-0C35-4A16-B817-164BC6BF7F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662" t="86120" r="11125" b="7609"/>
          <a:stretch/>
        </p:blipFill>
        <p:spPr>
          <a:xfrm>
            <a:off x="9259756" y="1160969"/>
            <a:ext cx="1130112" cy="472209"/>
          </a:xfrm>
          <a:prstGeom prst="rect">
            <a:avLst/>
          </a:prstGeom>
          <a:ln>
            <a:noFill/>
          </a:ln>
          <a:effectLst/>
        </p:spPr>
      </p:pic>
      <p:pic>
        <p:nvPicPr>
          <p:cNvPr id="15" name="Picture 4" descr="Daisy Boers">
            <a:extLst>
              <a:ext uri="{FF2B5EF4-FFF2-40B4-BE49-F238E27FC236}">
                <a16:creationId xmlns:a16="http://schemas.microsoft.com/office/drawing/2014/main" id="{0A1C94D7-B4A5-43E6-A424-C2DA61A058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6352" y="-1107504"/>
            <a:ext cx="806783" cy="8067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oto bewerken">
            <a:extLst>
              <a:ext uri="{FF2B5EF4-FFF2-40B4-BE49-F238E27FC236}">
                <a16:creationId xmlns:a16="http://schemas.microsoft.com/office/drawing/2014/main" id="{86030402-8DE0-4224-9A47-7723DBC6B9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5010" y="-1107504"/>
            <a:ext cx="809653" cy="8096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nge Wouters">
            <a:extLst>
              <a:ext uri="{FF2B5EF4-FFF2-40B4-BE49-F238E27FC236}">
                <a16:creationId xmlns:a16="http://schemas.microsoft.com/office/drawing/2014/main" id="{45734A87-3034-41D6-B8CC-0B4C25B725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4824" y="-1107504"/>
            <a:ext cx="809125" cy="8091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Bert Brunekreef">
            <a:extLst>
              <a:ext uri="{FF2B5EF4-FFF2-40B4-BE49-F238E27FC236}">
                <a16:creationId xmlns:a16="http://schemas.microsoft.com/office/drawing/2014/main" id="{8C694E9B-736C-4228-8388-6F06FD1D9EB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0233296" y="-1107504"/>
            <a:ext cx="731933" cy="80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1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7D43-2723-40B0-B31B-1C2A9A444970}"/>
              </a:ext>
            </a:extLst>
          </p:cNvPr>
          <p:cNvSpPr>
            <a:spLocks noGrp="1"/>
          </p:cNvSpPr>
          <p:nvPr>
            <p:ph type="title"/>
          </p:nvPr>
        </p:nvSpPr>
        <p:spPr/>
        <p:txBody>
          <a:bodyPr/>
          <a:lstStyle/>
          <a:p>
            <a:r>
              <a:rPr lang="nl-NL" dirty="0"/>
              <a:t>Andere bron, andere geur, zelfde hinder?</a:t>
            </a:r>
          </a:p>
        </p:txBody>
      </p:sp>
      <p:sp>
        <p:nvSpPr>
          <p:cNvPr id="3" name="Content Placeholder 2">
            <a:extLst>
              <a:ext uri="{FF2B5EF4-FFF2-40B4-BE49-F238E27FC236}">
                <a16:creationId xmlns:a16="http://schemas.microsoft.com/office/drawing/2014/main" id="{D9A77DE0-0450-4455-9F3D-7BF3F111FBB2}"/>
              </a:ext>
            </a:extLst>
          </p:cNvPr>
          <p:cNvSpPr>
            <a:spLocks noGrp="1"/>
          </p:cNvSpPr>
          <p:nvPr>
            <p:ph idx="1"/>
          </p:nvPr>
        </p:nvSpPr>
        <p:spPr/>
        <p:txBody>
          <a:bodyPr/>
          <a:lstStyle/>
          <a:p>
            <a:endParaRPr lang="nl-NL" dirty="0"/>
          </a:p>
        </p:txBody>
      </p:sp>
      <p:pic>
        <p:nvPicPr>
          <p:cNvPr id="6" name="Picture 2">
            <a:extLst>
              <a:ext uri="{FF2B5EF4-FFF2-40B4-BE49-F238E27FC236}">
                <a16:creationId xmlns:a16="http://schemas.microsoft.com/office/drawing/2014/main" id="{7E4C9E8A-59C9-44AC-8214-D20C01EF98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75093" y="1772816"/>
            <a:ext cx="6341187" cy="453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3">
            <a:extLst>
              <a:ext uri="{FF2B5EF4-FFF2-40B4-BE49-F238E27FC236}">
                <a16:creationId xmlns:a16="http://schemas.microsoft.com/office/drawing/2014/main" id="{016DEDAB-AF2B-48C4-A1DD-4CE692560A18}"/>
              </a:ext>
            </a:extLst>
          </p:cNvPr>
          <p:cNvSpPr>
            <a:spLocks noGrp="1"/>
          </p:cNvSpPr>
          <p:nvPr>
            <p:ph type="dt" sz="half" idx="10"/>
          </p:nvPr>
        </p:nvSpPr>
        <p:spPr>
          <a:xfrm>
            <a:off x="6098116" y="6525344"/>
            <a:ext cx="5974547" cy="263797"/>
          </a:xfrm>
        </p:spPr>
        <p:txBody>
          <a:bodyPr/>
          <a:lstStyle/>
          <a:p>
            <a:pPr algn="r"/>
            <a:r>
              <a:rPr lang="nl-NL" dirty="0"/>
              <a:t>Webinar Geur beleven &amp; meten | 29 april 2021</a:t>
            </a:r>
          </a:p>
        </p:txBody>
      </p:sp>
      <p:sp>
        <p:nvSpPr>
          <p:cNvPr id="8" name="Slide Number Placeholder 4">
            <a:extLst>
              <a:ext uri="{FF2B5EF4-FFF2-40B4-BE49-F238E27FC236}">
                <a16:creationId xmlns:a16="http://schemas.microsoft.com/office/drawing/2014/main" id="{F355592E-EFDA-4117-972E-5A67E417DC5C}"/>
              </a:ext>
            </a:extLst>
          </p:cNvPr>
          <p:cNvSpPr>
            <a:spLocks noGrp="1"/>
          </p:cNvSpPr>
          <p:nvPr>
            <p:ph type="sldNum" sz="quarter" idx="12"/>
          </p:nvPr>
        </p:nvSpPr>
        <p:spPr>
          <a:xfrm>
            <a:off x="647701" y="6526933"/>
            <a:ext cx="480484" cy="142875"/>
          </a:xfrm>
        </p:spPr>
        <p:txBody>
          <a:bodyPr/>
          <a:lstStyle/>
          <a:p>
            <a:fld id="{8FC21E99-CB6E-4E1C-8709-25BF64FEA530}" type="slidenum">
              <a:rPr lang="nl-NL" smtClean="0"/>
              <a:pPr/>
              <a:t>7</a:t>
            </a:fld>
            <a:endParaRPr lang="nl-NL"/>
          </a:p>
        </p:txBody>
      </p:sp>
    </p:spTree>
    <p:extLst>
      <p:ext uri="{BB962C8B-B14F-4D97-AF65-F5344CB8AC3E}">
        <p14:creationId xmlns:p14="http://schemas.microsoft.com/office/powerpoint/2010/main" val="314527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B907-7EB2-4D64-8D36-75FD4633480C}"/>
              </a:ext>
            </a:extLst>
          </p:cNvPr>
          <p:cNvSpPr>
            <a:spLocks noGrp="1"/>
          </p:cNvSpPr>
          <p:nvPr>
            <p:ph type="title"/>
          </p:nvPr>
        </p:nvSpPr>
        <p:spPr/>
        <p:txBody>
          <a:bodyPr/>
          <a:lstStyle/>
          <a:p>
            <a:r>
              <a:rPr lang="nl-NL" dirty="0"/>
              <a:t>En toen?</a:t>
            </a:r>
          </a:p>
        </p:txBody>
      </p:sp>
      <p:sp>
        <p:nvSpPr>
          <p:cNvPr id="3" name="Content Placeholder 2">
            <a:extLst>
              <a:ext uri="{FF2B5EF4-FFF2-40B4-BE49-F238E27FC236}">
                <a16:creationId xmlns:a16="http://schemas.microsoft.com/office/drawing/2014/main" id="{B8241D99-6888-4C5E-9FBF-2EFCAD6A7FC2}"/>
              </a:ext>
            </a:extLst>
          </p:cNvPr>
          <p:cNvSpPr>
            <a:spLocks noGrp="1"/>
          </p:cNvSpPr>
          <p:nvPr>
            <p:ph idx="1"/>
          </p:nvPr>
        </p:nvSpPr>
        <p:spPr/>
        <p:txBody>
          <a:bodyPr/>
          <a:lstStyle/>
          <a:p>
            <a:r>
              <a:rPr lang="nl-NL" dirty="0"/>
              <a:t>Systematische vergelijking</a:t>
            </a:r>
          </a:p>
          <a:p>
            <a:pPr lvl="1"/>
            <a:r>
              <a:rPr lang="nl-NL" dirty="0"/>
              <a:t>Stap-voor-stap door de oorzaak-effectketen</a:t>
            </a:r>
          </a:p>
          <a:p>
            <a:r>
              <a:rPr lang="nl-NL" dirty="0"/>
              <a:t>Duiding verschillen door RIVM, IRAS, GGD, PRA en externe experts</a:t>
            </a:r>
          </a:p>
          <a:p>
            <a:pPr lvl="1"/>
            <a:r>
              <a:rPr lang="nl-NL" i="1" dirty="0"/>
              <a:t>“De GGD/IRAS studie geeft het meest recente beeld in een concentratiegebied (het onderzoeksgebied in Noord-Brabant en Noord-Limburg); niet te generaliseren vanwege locatie-specifieke kenmerken.”</a:t>
            </a:r>
          </a:p>
          <a:p>
            <a:pPr lvl="1"/>
            <a:r>
              <a:rPr lang="nl-NL" dirty="0"/>
              <a:t>Luchtwassers minder effectief dus onderschatting daadwerkelijke geurbelasting?</a:t>
            </a:r>
          </a:p>
          <a:p>
            <a:pPr lvl="2"/>
            <a:r>
              <a:rPr lang="nl-NL" dirty="0"/>
              <a:t>Bevestigd in vervolgonderzoek WUR</a:t>
            </a:r>
          </a:p>
          <a:p>
            <a:pPr lvl="2"/>
            <a:r>
              <a:rPr lang="nl-NL" dirty="0"/>
              <a:t>Wijziging Regeling geurhinder veehouderij</a:t>
            </a:r>
          </a:p>
          <a:p>
            <a:pPr lvl="1"/>
            <a:r>
              <a:rPr lang="nl-NL" dirty="0"/>
              <a:t>Stacks versus ”generieke omzetting” van LTFD-geureenheden naar </a:t>
            </a:r>
            <a:r>
              <a:rPr lang="nl-NL" dirty="0" err="1"/>
              <a:t>odour</a:t>
            </a:r>
            <a:r>
              <a:rPr lang="nl-NL" dirty="0"/>
              <a:t> units…</a:t>
            </a:r>
          </a:p>
          <a:p>
            <a:pPr lvl="1"/>
            <a:r>
              <a:rPr lang="nl-NL" dirty="0"/>
              <a:t>Grote onzekerheden in PRA-relaties. Daar wordt in beleid op geen enkele wijze rekening mee gehouden.</a:t>
            </a:r>
          </a:p>
          <a:p>
            <a:pPr lvl="1"/>
            <a:r>
              <a:rPr lang="nl-NL" dirty="0"/>
              <a:t>Contextuele en persoonlijke factoren = onzeker in beide richtingen</a:t>
            </a:r>
          </a:p>
          <a:p>
            <a:pPr lvl="1"/>
            <a:r>
              <a:rPr lang="nl-NL" dirty="0"/>
              <a:t>Vraagstelling PRA leidt aannemelijk tot lagere hinderrapportage</a:t>
            </a:r>
          </a:p>
          <a:p>
            <a:endParaRPr lang="nl-NL" dirty="0"/>
          </a:p>
        </p:txBody>
      </p:sp>
      <p:sp>
        <p:nvSpPr>
          <p:cNvPr id="7" name="Rechthoek 7">
            <a:extLst>
              <a:ext uri="{FF2B5EF4-FFF2-40B4-BE49-F238E27FC236}">
                <a16:creationId xmlns:a16="http://schemas.microsoft.com/office/drawing/2014/main" id="{302B4ED0-1E6B-495A-BA65-D58D07BA1C79}"/>
              </a:ext>
            </a:extLst>
          </p:cNvPr>
          <p:cNvSpPr/>
          <p:nvPr/>
        </p:nvSpPr>
        <p:spPr>
          <a:xfrm>
            <a:off x="1775520" y="6382489"/>
            <a:ext cx="9001000" cy="430887"/>
          </a:xfrm>
          <a:prstGeom prst="rect">
            <a:avLst/>
          </a:prstGeom>
          <a:solidFill>
            <a:srgbClr val="EEECE1"/>
          </a:solidFill>
        </p:spPr>
        <p:txBody>
          <a:bodyPr wrap="square" t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rPr>
              <a:t>Wouters et al., 2015. Verschillen tussen twee studies naar geurbelasting-geurhinderrelaties nader onderzocht</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err="1">
                <a:ln>
                  <a:noFill/>
                </a:ln>
                <a:solidFill>
                  <a:prstClr val="black"/>
                </a:solidFill>
                <a:effectLst/>
                <a:uLnTx/>
                <a:uFillTx/>
                <a:latin typeface="Microsoft YaHei Light" panose="020B0502040204020203" pitchFamily="34" charset="-122"/>
                <a:ea typeface="Microsoft YaHei Light" panose="020B0502040204020203" pitchFamily="34" charset="-122"/>
              </a:rPr>
              <a:t>Houthuijs</a:t>
            </a:r>
            <a:r>
              <a:rPr kumimoji="0" lang="nl-NL" sz="14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rPr>
              <a:t> et al. (RIVM), 2015. Oplegnotitie - Resultaten duidingsonderzoek en bouwstenen voor beleid</a:t>
            </a:r>
            <a:endParaRPr kumimoji="0" lang="nl-NL" sz="1400" b="0" i="0" u="none" strike="noStrike" kern="0" cap="none" spc="0" normalizeH="0" baseline="0" noProof="0" dirty="0">
              <a:ln>
                <a:noFill/>
              </a:ln>
              <a:solidFill>
                <a:prstClr val="black"/>
              </a:solidFill>
              <a:effectLst/>
              <a:uLnTx/>
              <a:uFillTx/>
            </a:endParaRPr>
          </a:p>
        </p:txBody>
      </p:sp>
      <p:pic>
        <p:nvPicPr>
          <p:cNvPr id="9" name="Afbeelding 7">
            <a:extLst>
              <a:ext uri="{FF2B5EF4-FFF2-40B4-BE49-F238E27FC236}">
                <a16:creationId xmlns:a16="http://schemas.microsoft.com/office/drawing/2014/main" id="{9C484044-DC90-41EB-A9BA-53C60608C116}"/>
              </a:ext>
            </a:extLst>
          </p:cNvPr>
          <p:cNvPicPr>
            <a:picLocks noChangeAspect="1"/>
          </p:cNvPicPr>
          <p:nvPr/>
        </p:nvPicPr>
        <p:blipFill rotWithShape="1">
          <a:blip r:embed="rId2"/>
          <a:srcRect b="52452"/>
          <a:stretch/>
        </p:blipFill>
        <p:spPr>
          <a:xfrm>
            <a:off x="6321238" y="1193419"/>
            <a:ext cx="5729462" cy="1227469"/>
          </a:xfrm>
          <a:prstGeom prst="rect">
            <a:avLst/>
          </a:prstGeom>
        </p:spPr>
      </p:pic>
      <p:sp>
        <p:nvSpPr>
          <p:cNvPr id="11" name="Slide Number Placeholder 4">
            <a:extLst>
              <a:ext uri="{FF2B5EF4-FFF2-40B4-BE49-F238E27FC236}">
                <a16:creationId xmlns:a16="http://schemas.microsoft.com/office/drawing/2014/main" id="{2577AD26-C197-4331-B026-2206034EDAB7}"/>
              </a:ext>
            </a:extLst>
          </p:cNvPr>
          <p:cNvSpPr txBox="1">
            <a:spLocks/>
          </p:cNvSpPr>
          <p:nvPr/>
        </p:nvSpPr>
        <p:spPr bwMode="auto">
          <a:xfrm>
            <a:off x="647701" y="6526933"/>
            <a:ext cx="480484"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fld id="{8FC21E99-CB6E-4E1C-8709-25BF64FEA530}" type="slidenum">
              <a:rPr lang="nl-NL" smtClean="0"/>
              <a:pPr/>
              <a:t>8</a:t>
            </a:fld>
            <a:endParaRPr lang="nl-NL"/>
          </a:p>
        </p:txBody>
      </p:sp>
    </p:spTree>
    <p:extLst>
      <p:ext uri="{BB962C8B-B14F-4D97-AF65-F5344CB8AC3E}">
        <p14:creationId xmlns:p14="http://schemas.microsoft.com/office/powerpoint/2010/main" val="11041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9E3-8AE9-4145-ACDD-4513B3A1B95C}"/>
              </a:ext>
            </a:extLst>
          </p:cNvPr>
          <p:cNvSpPr>
            <a:spLocks noGrp="1"/>
          </p:cNvSpPr>
          <p:nvPr>
            <p:ph type="title"/>
          </p:nvPr>
        </p:nvSpPr>
        <p:spPr/>
        <p:txBody>
          <a:bodyPr/>
          <a:lstStyle/>
          <a:p>
            <a:r>
              <a:rPr lang="nl-NL" dirty="0"/>
              <a:t>En dan? Landelijke evaluatie </a:t>
            </a:r>
            <a:r>
              <a:rPr lang="nl-NL" dirty="0" err="1"/>
              <a:t>Wgv</a:t>
            </a:r>
            <a:r>
              <a:rPr lang="nl-NL" dirty="0"/>
              <a:t> </a:t>
            </a:r>
          </a:p>
        </p:txBody>
      </p:sp>
      <p:sp>
        <p:nvSpPr>
          <p:cNvPr id="3" name="Content Placeholder 2">
            <a:extLst>
              <a:ext uri="{FF2B5EF4-FFF2-40B4-BE49-F238E27FC236}">
                <a16:creationId xmlns:a16="http://schemas.microsoft.com/office/drawing/2014/main" id="{5DA643A6-0C58-45BD-9CA1-671E87EFBFEB}"/>
              </a:ext>
            </a:extLst>
          </p:cNvPr>
          <p:cNvSpPr>
            <a:spLocks noGrp="1"/>
          </p:cNvSpPr>
          <p:nvPr>
            <p:ph idx="1"/>
          </p:nvPr>
        </p:nvSpPr>
        <p:spPr/>
        <p:txBody>
          <a:bodyPr/>
          <a:lstStyle/>
          <a:p>
            <a:r>
              <a:rPr lang="nl-NL" dirty="0"/>
              <a:t>Werkgroep VNG, IPO, LTO, GGD, milieufederaties en burgergroeperingen</a:t>
            </a:r>
          </a:p>
          <a:p>
            <a:r>
              <a:rPr lang="nl-NL" dirty="0"/>
              <a:t>Gezond uitgangspunt: geurhinder voorkomen, bestaande hinder opheffen redelijkerwijs met belangen veehouders en ruimtelijke ontwikkeling in acht.</a:t>
            </a:r>
          </a:p>
          <a:p>
            <a:r>
              <a:rPr lang="nl-NL" dirty="0"/>
              <a:t>Eén samenhangend toetsingskader: individueel én cumulatief; periodiek geactualiseerd.</a:t>
            </a:r>
          </a:p>
          <a:p>
            <a:r>
              <a:rPr lang="nl-NL" dirty="0"/>
              <a:t>Beoordeling geur in vergunningverlening: van normopvulling naar geurhinder redelijkerwijs voorkomen</a:t>
            </a:r>
          </a:p>
          <a:p>
            <a:r>
              <a:rPr lang="nl-NL" dirty="0"/>
              <a:t>Beoordeling geur “</a:t>
            </a:r>
            <a:r>
              <a:rPr lang="nl-NL" dirty="0" err="1"/>
              <a:t>stilzitters</a:t>
            </a:r>
            <a:r>
              <a:rPr lang="nl-NL" dirty="0"/>
              <a:t>”: in beweging naar BBT</a:t>
            </a:r>
          </a:p>
          <a:p>
            <a:pPr marL="0" indent="0">
              <a:buNone/>
            </a:pPr>
            <a:endParaRPr lang="nl-NL" dirty="0"/>
          </a:p>
        </p:txBody>
      </p:sp>
      <p:sp>
        <p:nvSpPr>
          <p:cNvPr id="4" name="Date Placeholder 3">
            <a:extLst>
              <a:ext uri="{FF2B5EF4-FFF2-40B4-BE49-F238E27FC236}">
                <a16:creationId xmlns:a16="http://schemas.microsoft.com/office/drawing/2014/main" id="{1FE8527D-63CF-4A5C-997F-7A6D290CF373}"/>
              </a:ext>
            </a:extLst>
          </p:cNvPr>
          <p:cNvSpPr>
            <a:spLocks noGrp="1"/>
          </p:cNvSpPr>
          <p:nvPr>
            <p:ph type="dt" sz="half" idx="10"/>
          </p:nvPr>
        </p:nvSpPr>
        <p:spPr/>
        <p:txBody>
          <a:bodyPr/>
          <a:lstStyle/>
          <a:p>
            <a:r>
              <a:rPr lang="nl-NL"/>
              <a:t>Titel | Date_Text</a:t>
            </a:r>
            <a:endParaRPr lang="nl-NL" dirty="0"/>
          </a:p>
        </p:txBody>
      </p:sp>
      <p:pic>
        <p:nvPicPr>
          <p:cNvPr id="8" name="Picture 2" descr="Afbeeldingsresultaat voor polderen">
            <a:extLst>
              <a:ext uri="{FF2B5EF4-FFF2-40B4-BE49-F238E27FC236}">
                <a16:creationId xmlns:a16="http://schemas.microsoft.com/office/drawing/2014/main" id="{5E134B3F-F1DA-425A-99AF-3075938A480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592000" y="4509120"/>
            <a:ext cx="3600000" cy="181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hthoek 4">
            <a:extLst>
              <a:ext uri="{FF2B5EF4-FFF2-40B4-BE49-F238E27FC236}">
                <a16:creationId xmlns:a16="http://schemas.microsoft.com/office/drawing/2014/main" id="{158ADB84-003D-4784-B056-185A33261030}"/>
              </a:ext>
            </a:extLst>
          </p:cNvPr>
          <p:cNvSpPr/>
          <p:nvPr/>
        </p:nvSpPr>
        <p:spPr>
          <a:xfrm>
            <a:off x="2447195" y="6433591"/>
            <a:ext cx="7537237" cy="307777"/>
          </a:xfrm>
          <a:prstGeom prst="rect">
            <a:avLst/>
          </a:prstGeom>
          <a:solidFill>
            <a:srgbClr val="EEECE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err="1">
                <a:ln>
                  <a:noFill/>
                </a:ln>
                <a:solidFill>
                  <a:prstClr val="black"/>
                </a:solidFill>
                <a:effectLst/>
                <a:uLnTx/>
                <a:uFillTx/>
                <a:latin typeface="Microsoft YaHei Light" panose="020B0502040204020203" pitchFamily="34" charset="-122"/>
                <a:ea typeface="Microsoft YaHei Light" panose="020B0502040204020203" pitchFamily="34" charset="-122"/>
              </a:rPr>
              <a:t>Verdaas</a:t>
            </a:r>
            <a:r>
              <a:rPr kumimoji="0" lang="nl-NL" sz="14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rPr>
              <a:t>, 2016. Eindadvies werkgroep evaluatie regelgeving geurhinder door veehouderijen.</a:t>
            </a:r>
          </a:p>
        </p:txBody>
      </p:sp>
      <p:sp>
        <p:nvSpPr>
          <p:cNvPr id="11" name="Slide Number Placeholder 4">
            <a:extLst>
              <a:ext uri="{FF2B5EF4-FFF2-40B4-BE49-F238E27FC236}">
                <a16:creationId xmlns:a16="http://schemas.microsoft.com/office/drawing/2014/main" id="{4BE0AC85-6206-486E-ADD3-BA7736B48E64}"/>
              </a:ext>
            </a:extLst>
          </p:cNvPr>
          <p:cNvSpPr txBox="1">
            <a:spLocks/>
          </p:cNvSpPr>
          <p:nvPr/>
        </p:nvSpPr>
        <p:spPr bwMode="auto">
          <a:xfrm>
            <a:off x="647701" y="6526933"/>
            <a:ext cx="480484"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fld id="{8FC21E99-CB6E-4E1C-8709-25BF64FEA530}" type="slidenum">
              <a:rPr lang="nl-NL" smtClean="0"/>
              <a:pPr/>
              <a:t>9</a:t>
            </a:fld>
            <a:endParaRPr lang="nl-NL"/>
          </a:p>
        </p:txBody>
      </p:sp>
    </p:spTree>
    <p:extLst>
      <p:ext uri="{BB962C8B-B14F-4D97-AF65-F5344CB8AC3E}">
        <p14:creationId xmlns:p14="http://schemas.microsoft.com/office/powerpoint/2010/main" val="1943522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YSTEMID" val="99b1b425-b02f-4198-ba27-0579617e2cf9"/>
  <p:tag name="SYSTEMVERSION" val="1.0.8.28673"/>
  <p:tag name="SYSTEMCULTURE" val="nl-NL"/>
  <p:tag name="SYSTEMDATE" val="-8588473768854775808"/>
  <p:tag name="SYSTEMINCLUDETOC" val="Yes"/>
  <p:tag name="SYSTEMREPEATTITLE" val="Yes"/>
</p:tagLst>
</file>

<file path=ppt/tags/tag2.xml><?xml version="1.0" encoding="utf-8"?>
<p:tagLst xmlns:a="http://schemas.openxmlformats.org/drawingml/2006/main" xmlns:r="http://schemas.openxmlformats.org/officeDocument/2006/relationships" xmlns:p="http://schemas.openxmlformats.org/presentationml/2006/main">
  <p:tag name="IMAGEFILENAME" val="C:\Program Files\RIVM Powerpoint\Images\DefaultTitleSlideImage.jpg"/>
</p:tagLst>
</file>

<file path=ppt/theme/theme1.xml><?xml version="1.0" encoding="utf-8"?>
<a:theme xmlns:a="http://schemas.openxmlformats.org/drawingml/2006/main" name="Rijksoverheid">
  <a:themeElements>
    <a:clrScheme name="Rijksoverheid 1">
      <a:dk1>
        <a:srgbClr val="000000"/>
      </a:dk1>
      <a:lt1>
        <a:srgbClr val="FFFFFF"/>
      </a:lt1>
      <a:dk2>
        <a:srgbClr val="007BC7"/>
      </a:dk2>
      <a:lt2>
        <a:srgbClr val="F092CD"/>
      </a:lt2>
      <a:accent1>
        <a:srgbClr val="39870C"/>
      </a:accent1>
      <a:accent2>
        <a:srgbClr val="76D2B6"/>
      </a:accent2>
      <a:accent3>
        <a:srgbClr val="FFFFFF"/>
      </a:accent3>
      <a:accent4>
        <a:srgbClr val="000000"/>
      </a:accent4>
      <a:accent5>
        <a:srgbClr val="AEC3AA"/>
      </a:accent5>
      <a:accent6>
        <a:srgbClr val="6ABEA5"/>
      </a:accent6>
      <a:hlink>
        <a:srgbClr val="007BC7"/>
      </a:hlink>
      <a:folHlink>
        <a:srgbClr val="8FCAE7"/>
      </a:folHlink>
    </a:clrScheme>
    <a:fontScheme name="Rijksoverheid">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soverheid 1">
        <a:dk1>
          <a:srgbClr val="000000"/>
        </a:dk1>
        <a:lt1>
          <a:srgbClr val="FFFFFF"/>
        </a:lt1>
        <a:dk2>
          <a:srgbClr val="007BC7"/>
        </a:dk2>
        <a:lt2>
          <a:srgbClr val="F092CD"/>
        </a:lt2>
        <a:accent1>
          <a:srgbClr val="39870C"/>
        </a:accent1>
        <a:accent2>
          <a:srgbClr val="76D2B6"/>
        </a:accent2>
        <a:accent3>
          <a:srgbClr val="FFFFFF"/>
        </a:accent3>
        <a:accent4>
          <a:srgbClr val="000000"/>
        </a:accent4>
        <a:accent5>
          <a:srgbClr val="AEC3AA"/>
        </a:accent5>
        <a:accent6>
          <a:srgbClr val="6ABEA5"/>
        </a:accent6>
        <a:hlink>
          <a:srgbClr val="007BC7"/>
        </a:hlink>
        <a:folHlink>
          <a:srgbClr val="8FCAE7"/>
        </a:folHlink>
      </a:clrScheme>
      <a:clrMap bg1="lt1" tx1="dk1" bg2="lt2" tx2="dk2" accent1="accent1" accent2="accent2" accent3="accent3" accent4="accent4" accent5="accent5" accent6="accent6" hlink="hlink" folHlink="folHlink"/>
    </a:extraClrScheme>
    <a:extraClrScheme>
      <a:clrScheme name="Rijksoverheid 2">
        <a:dk1>
          <a:srgbClr val="000000"/>
        </a:dk1>
        <a:lt1>
          <a:srgbClr val="FFFFFF"/>
        </a:lt1>
        <a:dk2>
          <a:srgbClr val="4E9625"/>
        </a:dk2>
        <a:lt2>
          <a:srgbClr val="2D2015"/>
        </a:lt2>
        <a:accent1>
          <a:srgbClr val="6ED9AD"/>
        </a:accent1>
        <a:accent2>
          <a:srgbClr val="8F5F2F"/>
        </a:accent2>
        <a:accent3>
          <a:srgbClr val="FFFFFF"/>
        </a:accent3>
        <a:accent4>
          <a:srgbClr val="000000"/>
        </a:accent4>
        <a:accent5>
          <a:srgbClr val="BAE9D3"/>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Geelen-Olifa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eelen-Olifant" id="{E5EE8DD6-138D-491B-820A-C79D5A07ECBF}" vid="{A99884A6-E3CA-415F-B81D-8D649C21AB9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09 (2)</Template>
  <TotalTime>5464</TotalTime>
  <Words>2037</Words>
  <Application>Microsoft Office PowerPoint</Application>
  <PresentationFormat>Widescreen</PresentationFormat>
  <Paragraphs>237</Paragraphs>
  <Slides>20</Slides>
  <Notes>2</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Microsoft YaHei Light</vt:lpstr>
      <vt:lpstr>Arial</vt:lpstr>
      <vt:lpstr>Calibri</vt:lpstr>
      <vt:lpstr>Verdana</vt:lpstr>
      <vt:lpstr>Rijksoverheid</vt:lpstr>
      <vt:lpstr>LGeelen-Olifant</vt:lpstr>
      <vt:lpstr>Geurhinder… subjectief of reëel?</vt:lpstr>
      <vt:lpstr>Geur &amp; Gezondheid</vt:lpstr>
      <vt:lpstr>Kun je ziek worden van geur?</vt:lpstr>
      <vt:lpstr>Subjectief maar wel reëel</vt:lpstr>
      <vt:lpstr>PowerPoint Presentation</vt:lpstr>
      <vt:lpstr>Geurbelasting &amp; hinder anno 2012</vt:lpstr>
      <vt:lpstr>Andere bron, andere geur, zelfde hinder?</vt:lpstr>
      <vt:lpstr>En toen?</vt:lpstr>
      <vt:lpstr>En dan? Landelijke evaluatie Wgv </vt:lpstr>
      <vt:lpstr>Hoe effectief zijn luchtwassers?</vt:lpstr>
      <vt:lpstr>Luchtwassers verklaren verschil?</vt:lpstr>
      <vt:lpstr>Advies Overlegorgaan Fysieke Leefomgeving: Geur bekennen</vt:lpstr>
      <vt:lpstr>PowerPoint Presentation</vt:lpstr>
      <vt:lpstr>Meer recht aan…</vt:lpstr>
      <vt:lpstr>Reactie staatssecretaris IenW op rapport commissie geurhinder veehouderij</vt:lpstr>
      <vt:lpstr>PowerPoint Presentation</vt:lpstr>
      <vt:lpstr>Verschillen tussen onderzoeken?</vt:lpstr>
      <vt:lpstr>Verschillen in onderzoeken?</vt:lpstr>
      <vt:lpstr>Advies Overlegorgaan Fysieke Leefomgeving: Geur bekennen</vt:lpstr>
      <vt:lpstr>PowerPoint Presentation</vt:lpstr>
    </vt:vector>
  </TitlesOfParts>
  <Company>RIVM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Pierre Kraakman</dc:creator>
  <cp:lastModifiedBy>Loes Geelen</cp:lastModifiedBy>
  <cp:revision>79</cp:revision>
  <dcterms:created xsi:type="dcterms:W3CDTF">2019-12-09T08:47:22Z</dcterms:created>
  <dcterms:modified xsi:type="dcterms:W3CDTF">2021-04-28T09:44:46Z</dcterms:modified>
</cp:coreProperties>
</file>