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264" r:id="rId3"/>
    <p:sldId id="262" r:id="rId4"/>
    <p:sldId id="261" r:id="rId5"/>
  </p:sldIdLst>
  <p:sldSz cx="13004800" cy="97536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53F"/>
    <a:srgbClr val="73919F"/>
    <a:srgbClr val="869BA7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58" d="100"/>
          <a:sy n="58" d="100"/>
        </p:scale>
        <p:origin x="1426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19413-8368-BF47-8759-5F95162E1FA7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67649-2468-854C-A203-46E17D5F29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2018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842CB-15AA-EC4F-AAEF-E2B50AC6E156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DAD04-0D17-E548-95A3-70C7B21A4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018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07532" y="7010188"/>
            <a:ext cx="8549208" cy="1916088"/>
          </a:xfrm>
        </p:spPr>
        <p:txBody>
          <a:bodyPr anchor="ctr"/>
          <a:lstStyle>
            <a:lvl1pPr algn="l">
              <a:lnSpc>
                <a:spcPts val="5000"/>
              </a:lnSpc>
              <a:defRPr sz="4800" spc="-70" baseline="0">
                <a:latin typeface="Microsoft Tai Le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39439" y="8643794"/>
            <a:ext cx="8506012" cy="748208"/>
          </a:xfrm>
        </p:spPr>
        <p:txBody>
          <a:bodyPr/>
          <a:lstStyle>
            <a:lvl1pPr marL="0" indent="0" algn="l">
              <a:buNone/>
              <a:defRPr sz="2000" spc="-30" baseline="0">
                <a:solidFill>
                  <a:srgbClr val="869BA7"/>
                </a:solidFill>
                <a:latin typeface="Microsoft Tai Le" panose="020B0502040204020203" pitchFamily="34" charset="0"/>
                <a:cs typeface="Microsoft Tai Le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681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1771" y="541748"/>
            <a:ext cx="8748982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4768" y="540707"/>
            <a:ext cx="2911920" cy="7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6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805863" y="7613650"/>
            <a:ext cx="2438400" cy="1089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nl-NL" sz="1600" b="0" spc="-30" dirty="0">
                <a:latin typeface="Lucida Sans" panose="020B0602030504020204" pitchFamily="34" charset="0"/>
                <a:ea typeface="+mn-ea"/>
                <a:cs typeface="Arial" panose="020B0604020202020204" pitchFamily="34" charset="0"/>
              </a:rPr>
              <a:t>Keizer Karel V Singel 8</a:t>
            </a:r>
            <a:br>
              <a:rPr lang="nl-NL" sz="1600" b="0" spc="-30" dirty="0">
                <a:latin typeface="Lucida Sans" panose="020B0602030504020204" pitchFamily="34" charset="0"/>
                <a:ea typeface="+mn-ea"/>
                <a:cs typeface="Arial" panose="020B0604020202020204" pitchFamily="34" charset="0"/>
              </a:rPr>
            </a:br>
            <a:r>
              <a:rPr lang="nl-NL" sz="1600" b="0" spc="-30" dirty="0">
                <a:latin typeface="Lucida Sans" panose="020B0602030504020204" pitchFamily="34" charset="0"/>
                <a:ea typeface="+mn-ea"/>
                <a:cs typeface="Arial" panose="020B0604020202020204" pitchFamily="34" charset="0"/>
              </a:rPr>
              <a:t>5615 PE Eindhoven</a:t>
            </a:r>
            <a:br>
              <a:rPr lang="nl-NL" sz="1600" b="0" spc="-30" dirty="0">
                <a:latin typeface="Lucida Sans" panose="020B0602030504020204" pitchFamily="34" charset="0"/>
                <a:ea typeface="+mn-ea"/>
                <a:cs typeface="Arial" panose="020B0604020202020204" pitchFamily="34" charset="0"/>
              </a:rPr>
            </a:br>
            <a:r>
              <a:rPr lang="nl-NL" sz="1600" b="0" spc="-30" dirty="0">
                <a:latin typeface="Lucida Sans" panose="020B0602030504020204" pitchFamily="34" charset="0"/>
                <a:ea typeface="+mn-ea"/>
                <a:cs typeface="Arial" panose="020B0604020202020204" pitchFamily="34" charset="0"/>
              </a:rPr>
              <a:t>I: www.odzob.nl</a:t>
            </a:r>
          </a:p>
        </p:txBody>
      </p:sp>
      <p:pic>
        <p:nvPicPr>
          <p:cNvPr id="3" name="Afbeelding 4" descr="473S04PPpayoffpagina72DPItel30me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47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88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85825" y="2508250"/>
            <a:ext cx="5657850" cy="62849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96075" y="2508250"/>
            <a:ext cx="5659438" cy="62849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1770" y="541748"/>
            <a:ext cx="11706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0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1770" y="541748"/>
            <a:ext cx="11706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0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921770" y="541748"/>
            <a:ext cx="11706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48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55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1770" y="541748"/>
            <a:ext cx="11706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73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2338" y="541338"/>
            <a:ext cx="11706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 IN HOOFDLETTERS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2546350"/>
            <a:ext cx="11469688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hdr="0" ftr="0" dt="0"/>
  <p:txStyles>
    <p:titleStyle>
      <a:lvl1pPr algn="l" defTabSz="1300163" rtl="0" eaLnBrk="1" fontAlgn="base" hangingPunct="1">
        <a:spcBef>
          <a:spcPct val="0"/>
        </a:spcBef>
        <a:spcAft>
          <a:spcPct val="0"/>
        </a:spcAft>
        <a:defRPr sz="4500" kern="1200" spc="-70">
          <a:solidFill>
            <a:srgbClr val="07353F"/>
          </a:solidFill>
          <a:latin typeface="+mj-lt"/>
          <a:ea typeface="ＭＳ Ｐゴシック" charset="0"/>
          <a:cs typeface="+mj-cs"/>
        </a:defRPr>
      </a:lvl1pPr>
      <a:lvl2pPr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ea typeface="ＭＳ Ｐゴシック" charset="0"/>
          <a:cs typeface="Arial" panose="020B0604020202020204" pitchFamily="34" charset="0"/>
        </a:defRPr>
      </a:lvl2pPr>
      <a:lvl3pPr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ea typeface="ＭＳ Ｐゴシック" charset="0"/>
          <a:cs typeface="Arial" panose="020B0604020202020204" pitchFamily="34" charset="0"/>
        </a:defRPr>
      </a:lvl3pPr>
      <a:lvl4pPr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ea typeface="ＭＳ Ｐゴシック" charset="0"/>
          <a:cs typeface="Arial" panose="020B0604020202020204" pitchFamily="34" charset="0"/>
        </a:defRPr>
      </a:lvl4pPr>
      <a:lvl5pPr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ea typeface="ＭＳ Ｐゴシック" charset="0"/>
          <a:cs typeface="Arial" panose="020B0604020202020204" pitchFamily="34" charset="0"/>
        </a:defRPr>
      </a:lvl5pPr>
      <a:lvl6pPr marL="457200"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cs typeface="Arial" panose="020B0604020202020204" pitchFamily="34" charset="0"/>
        </a:defRPr>
      </a:lvl6pPr>
      <a:lvl7pPr marL="914400"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cs typeface="Arial" panose="020B0604020202020204" pitchFamily="34" charset="0"/>
        </a:defRPr>
      </a:lvl7pPr>
      <a:lvl8pPr marL="1371600"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cs typeface="Arial" panose="020B0604020202020204" pitchFamily="34" charset="0"/>
        </a:defRPr>
      </a:lvl8pPr>
      <a:lvl9pPr marL="1828800"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cs typeface="Arial" panose="020B0604020202020204" pitchFamily="34" charset="0"/>
        </a:defRPr>
      </a:lvl9pPr>
    </p:titleStyle>
    <p:bodyStyle>
      <a:lvl1pPr marL="487363" indent="-487363" algn="l" defTabSz="1300163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SzPct val="120000"/>
        <a:buBlip>
          <a:blip r:embed="rId12"/>
        </a:buBlip>
        <a:defRPr sz="2500" kern="1200">
          <a:solidFill>
            <a:srgbClr val="231F20"/>
          </a:solidFill>
          <a:latin typeface="+mn-lt"/>
          <a:ea typeface="ＭＳ Ｐゴシック" charset="0"/>
          <a:cs typeface="+mn-cs"/>
        </a:defRPr>
      </a:lvl1pPr>
      <a:lvl2pPr marL="1057275" indent="-406400" algn="l" defTabSz="1300163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SzPct val="80000"/>
        <a:buBlip>
          <a:blip r:embed="rId13"/>
        </a:buBlip>
        <a:defRPr sz="2500" kern="1200">
          <a:solidFill>
            <a:srgbClr val="231F20"/>
          </a:solidFill>
          <a:latin typeface="+mn-lt"/>
          <a:ea typeface="ＭＳ Ｐゴシック" charset="0"/>
          <a:cs typeface="+mn-cs"/>
        </a:defRPr>
      </a:lvl2pPr>
      <a:lvl3pPr marL="1625600" indent="-325438" algn="l" defTabSz="1300163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Font typeface="Arial" charset="0"/>
        <a:buChar char="-"/>
        <a:defRPr sz="2500" kern="1200">
          <a:solidFill>
            <a:srgbClr val="231F20"/>
          </a:solidFill>
          <a:latin typeface="+mn-lt"/>
          <a:ea typeface="ＭＳ Ｐゴシック" charset="0"/>
          <a:cs typeface="+mn-cs"/>
        </a:defRPr>
      </a:lvl3pPr>
      <a:lvl4pPr marL="2276475" indent="-325438" algn="l" defTabSz="1300163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Font typeface="Arial" charset="0"/>
        <a:buChar char="-"/>
        <a:defRPr sz="2500" kern="1200">
          <a:solidFill>
            <a:srgbClr val="231F20"/>
          </a:solidFill>
          <a:latin typeface="+mn-lt"/>
          <a:ea typeface="ＭＳ Ｐゴシック" charset="0"/>
          <a:cs typeface="+mn-cs"/>
        </a:defRPr>
      </a:lvl4pPr>
      <a:lvl5pPr marL="2925763" indent="-325438" algn="l" defTabSz="1300163" rtl="0" eaLnBrk="1" fontAlgn="base" hangingPunct="1">
        <a:spcBef>
          <a:spcPct val="20000"/>
        </a:spcBef>
        <a:spcAft>
          <a:spcPct val="0"/>
        </a:spcAft>
        <a:buFont typeface="Arial" charset="0"/>
        <a:buChar char="‒"/>
        <a:defRPr sz="2500" kern="1200">
          <a:solidFill>
            <a:srgbClr val="231F2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5738" y="6604992"/>
            <a:ext cx="8550275" cy="1916113"/>
          </a:xfrm>
        </p:spPr>
        <p:txBody>
          <a:bodyPr/>
          <a:lstStyle/>
          <a:p>
            <a:pPr algn="ctr">
              <a:defRPr/>
            </a:pPr>
            <a:r>
              <a:rPr lang="nl-NL" sz="4400" b="1" dirty="0">
                <a:ea typeface="+mj-ea"/>
              </a:rPr>
              <a:t>Advies Tasforce versnelling innovatieproces </a:t>
            </a:r>
            <a:r>
              <a:rPr lang="nl-NL" sz="4400" b="1" dirty="0" smtClean="0">
                <a:ea typeface="+mj-ea"/>
              </a:rPr>
              <a:t>stalsystemen</a:t>
            </a:r>
            <a:endParaRPr lang="nl-NL" sz="4400" dirty="0">
              <a:ea typeface="+mj-ea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40188" y="8643938"/>
            <a:ext cx="8505825" cy="747712"/>
          </a:xfrm>
        </p:spPr>
        <p:txBody>
          <a:bodyPr/>
          <a:lstStyle/>
          <a:p>
            <a:pPr algn="ctr">
              <a:defRPr/>
            </a:pPr>
            <a:r>
              <a:rPr lang="nl-NL" dirty="0">
                <a:ea typeface="+mn-ea"/>
              </a:rPr>
              <a:t>Webinar geur beleven &amp; meten 29 april 2021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736" y="2140496"/>
            <a:ext cx="301927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21770" y="541748"/>
            <a:ext cx="11269261" cy="1625600"/>
          </a:xfrm>
        </p:spPr>
        <p:txBody>
          <a:bodyPr/>
          <a:lstStyle/>
          <a:p>
            <a:r>
              <a:rPr lang="nl-NL" dirty="0" smtClean="0">
                <a:solidFill>
                  <a:schemeClr val="accent2"/>
                </a:solidFill>
              </a:rPr>
              <a:t>Adviezen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3200" dirty="0" err="1" smtClean="0"/>
              <a:t>Cie</a:t>
            </a:r>
            <a:r>
              <a:rPr lang="nl-NL" sz="3200" dirty="0" smtClean="0"/>
              <a:t> Biesheuvel</a:t>
            </a:r>
            <a:br>
              <a:rPr lang="nl-NL" sz="3200" dirty="0" smtClean="0"/>
            </a:br>
            <a:r>
              <a:rPr lang="nl-NL" sz="3200" dirty="0"/>
              <a:t>T</a:t>
            </a:r>
            <a:r>
              <a:rPr lang="nl-NL" sz="3200" dirty="0" smtClean="0"/>
              <a:t>askforce versnelling innovatieproces stalsystemen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14564"/>
          <a:stretch/>
        </p:blipFill>
        <p:spPr>
          <a:xfrm>
            <a:off x="760159" y="5730187"/>
            <a:ext cx="2587380" cy="30940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71" y="2281294"/>
            <a:ext cx="2406566" cy="3292624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 bwMode="auto">
          <a:xfrm>
            <a:off x="3655188" y="3351542"/>
            <a:ext cx="3446958" cy="1152128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130046" tIns="65023" rIns="130046" bIns="650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00163">
              <a:lnSpc>
                <a:spcPts val="6000"/>
              </a:lnSpc>
            </a:pPr>
            <a:r>
              <a:rPr lang="nl-NL" dirty="0">
                <a:solidFill>
                  <a:schemeClr val="accent2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METEN </a:t>
            </a:r>
          </a:p>
        </p:txBody>
      </p:sp>
      <p:sp>
        <p:nvSpPr>
          <p:cNvPr id="11" name="Ovaal 10"/>
          <p:cNvSpPr/>
          <p:nvPr/>
        </p:nvSpPr>
        <p:spPr bwMode="auto">
          <a:xfrm>
            <a:off x="3550072" y="5268768"/>
            <a:ext cx="9101684" cy="1152128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130046" tIns="65023" rIns="130046" bIns="650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00163">
              <a:lnSpc>
                <a:spcPts val="6000"/>
              </a:lnSpc>
            </a:pPr>
            <a:r>
              <a:rPr lang="nl-NL" i="1" dirty="0" smtClean="0">
                <a:solidFill>
                  <a:schemeClr val="accent2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Emissieplafond</a:t>
            </a:r>
            <a:endParaRPr lang="nl-NL" i="1" dirty="0">
              <a:solidFill>
                <a:schemeClr val="accent2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al 11"/>
          <p:cNvSpPr/>
          <p:nvPr/>
        </p:nvSpPr>
        <p:spPr bwMode="auto">
          <a:xfrm>
            <a:off x="3566412" y="7336608"/>
            <a:ext cx="9101684" cy="1152128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130046" tIns="65023" rIns="130046" bIns="650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00163">
              <a:lnSpc>
                <a:spcPts val="6000"/>
              </a:lnSpc>
            </a:pPr>
            <a:r>
              <a:rPr lang="nl-NL" i="1" dirty="0">
                <a:solidFill>
                  <a:schemeClr val="accent2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Doelvoorschriften</a:t>
            </a:r>
          </a:p>
        </p:txBody>
      </p:sp>
      <p:sp>
        <p:nvSpPr>
          <p:cNvPr id="13" name="Rechthoek 12"/>
          <p:cNvSpPr/>
          <p:nvPr/>
        </p:nvSpPr>
        <p:spPr>
          <a:xfrm>
            <a:off x="7182962" y="4732784"/>
            <a:ext cx="566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r"/>
            <a:r>
              <a:rPr lang="nl-NL" sz="1800" b="0" i="1" dirty="0"/>
              <a:t>Versnel de ontwikkeling sensortechniek</a:t>
            </a:r>
          </a:p>
          <a:p>
            <a:pPr lvl="2" algn="r"/>
            <a:r>
              <a:rPr lang="nl-NL" sz="1800" b="0" i="1" dirty="0"/>
              <a:t>Kwaliteit en borging</a:t>
            </a:r>
          </a:p>
        </p:txBody>
      </p:sp>
      <p:sp>
        <p:nvSpPr>
          <p:cNvPr id="14" name="Rechthoek 13"/>
          <p:cNvSpPr/>
          <p:nvPr/>
        </p:nvSpPr>
        <p:spPr>
          <a:xfrm>
            <a:off x="8939831" y="6524708"/>
            <a:ext cx="4064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nl-NL" sz="2000" b="0" i="1" dirty="0"/>
              <a:t>Emissieplafond (jaar)</a:t>
            </a:r>
          </a:p>
          <a:p>
            <a:pPr lvl="2"/>
            <a:r>
              <a:rPr lang="nl-NL" sz="2000" b="0" i="1" dirty="0"/>
              <a:t>Piekemissie </a:t>
            </a:r>
          </a:p>
        </p:txBody>
      </p:sp>
    </p:spTree>
    <p:extLst>
      <p:ext uri="{BB962C8B-B14F-4D97-AF65-F5344CB8AC3E}">
        <p14:creationId xmlns:p14="http://schemas.microsoft.com/office/powerpoint/2010/main" val="31087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="" xmlns:a16="http://schemas.microsoft.com/office/drawing/2014/main" id="{908C3CCE-B1FD-434D-AC30-0F83F3456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760" y="700336"/>
            <a:ext cx="11953328" cy="8424936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 smtClean="0"/>
              <a:t>Advies Taskforce</a:t>
            </a:r>
            <a:r>
              <a:rPr lang="nl-NL" sz="2400" dirty="0" smtClean="0"/>
              <a:t>: </a:t>
            </a:r>
          </a:p>
          <a:p>
            <a:pPr lvl="1"/>
            <a:r>
              <a:rPr lang="nl-NL" sz="2000" dirty="0" smtClean="0"/>
              <a:t>Stalemissie </a:t>
            </a:r>
            <a:r>
              <a:rPr lang="nl-NL" sz="2000" dirty="0"/>
              <a:t>meten, continue met </a:t>
            </a:r>
            <a:r>
              <a:rPr lang="nl-NL" sz="2000" dirty="0" smtClean="0"/>
              <a:t>sensoren (</a:t>
            </a:r>
            <a:r>
              <a:rPr lang="nl-NL" sz="2000" dirty="0" err="1" smtClean="0"/>
              <a:t>uurwaarden</a:t>
            </a:r>
            <a:r>
              <a:rPr lang="nl-NL" sz="2000" dirty="0" smtClean="0"/>
              <a:t>).</a:t>
            </a:r>
            <a:endParaRPr lang="nl-NL" sz="2000" dirty="0"/>
          </a:p>
          <a:p>
            <a:pPr lvl="1"/>
            <a:r>
              <a:rPr lang="nl-NL" sz="2000" dirty="0" smtClean="0"/>
              <a:t>Geur: nog 5 jaar ontwikkeling techniek </a:t>
            </a:r>
            <a:r>
              <a:rPr lang="nl-NL" sz="2000" dirty="0" smtClean="0"/>
              <a:t>nodig (?)</a:t>
            </a:r>
            <a:endParaRPr lang="nl-NL" sz="2000" dirty="0" smtClean="0"/>
          </a:p>
          <a:p>
            <a:endParaRPr lang="nl-NL" sz="2000" dirty="0" smtClean="0"/>
          </a:p>
          <a:p>
            <a:pPr marL="0" indent="0">
              <a:buNone/>
            </a:pPr>
            <a:r>
              <a:rPr lang="nl-NL" sz="2000" b="1" dirty="0" smtClean="0"/>
              <a:t>PERSPECTIEF</a:t>
            </a:r>
          </a:p>
          <a:p>
            <a:r>
              <a:rPr lang="nl-NL" sz="2000" dirty="0" smtClean="0"/>
              <a:t>Inzicht geuremissie in tijd</a:t>
            </a:r>
          </a:p>
          <a:p>
            <a:pPr lvl="1"/>
            <a:r>
              <a:rPr lang="nl-NL" sz="2000" dirty="0" smtClean="0"/>
              <a:t>Dag en nacht, seizoenen, jaar, over de jaren.</a:t>
            </a:r>
          </a:p>
          <a:p>
            <a:pPr lvl="2"/>
            <a:r>
              <a:rPr lang="nl-NL" sz="2000" dirty="0" smtClean="0"/>
              <a:t>Emissieplafonds, piekemissies</a:t>
            </a:r>
          </a:p>
          <a:p>
            <a:pPr lvl="1"/>
            <a:r>
              <a:rPr lang="nl-NL" sz="2000" dirty="0" smtClean="0"/>
              <a:t>Relatie leggen met productiecyclus, -processen, maatregelen</a:t>
            </a:r>
          </a:p>
          <a:p>
            <a:pPr lvl="1"/>
            <a:r>
              <a:rPr lang="nl-NL" sz="2000" dirty="0" smtClean="0"/>
              <a:t>Managementtool voor veehouder (bijsturen)</a:t>
            </a:r>
          </a:p>
          <a:p>
            <a:pPr lvl="1"/>
            <a:r>
              <a:rPr lang="nl-NL" sz="2000" dirty="0" smtClean="0"/>
              <a:t>Communicatietool boer en burger: transparantie, dashboard</a:t>
            </a:r>
          </a:p>
          <a:p>
            <a:pPr lvl="1"/>
            <a:r>
              <a:rPr lang="nl-NL" sz="2000" dirty="0" smtClean="0"/>
              <a:t>Verantwoording: naleven vergunning </a:t>
            </a:r>
          </a:p>
          <a:p>
            <a:endParaRPr lang="nl-NL" sz="2400" dirty="0"/>
          </a:p>
          <a:p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>
                <a:solidFill>
                  <a:schemeClr val="accent5">
                    <a:lumMod val="50000"/>
                  </a:schemeClr>
                </a:solidFill>
              </a:rPr>
              <a:t>Meten = beter dan we nu weten met de emissiekengetallen / emissiefactoren</a:t>
            </a:r>
            <a:endParaRPr lang="nl-NL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chemeClr val="accent5">
                    <a:lumMod val="50000"/>
                  </a:schemeClr>
                </a:solidFill>
              </a:rPr>
              <a:t>Meten = leven met een bepaalde onnauwkeurigheid</a:t>
            </a:r>
            <a:endParaRPr lang="nl-NL" sz="2400" dirty="0"/>
          </a:p>
          <a:p>
            <a:endParaRPr lang="nl-NL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6C6AA959-BE9A-4F90-91D7-9EB208A51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5" name="Picture 2" descr="https://loesvangemert.nl/wp-content/uploads/2020/09/st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130" y="3462887"/>
            <a:ext cx="25050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al 5"/>
          <p:cNvSpPr/>
          <p:nvPr/>
        </p:nvSpPr>
        <p:spPr bwMode="auto">
          <a:xfrm>
            <a:off x="7015443" y="2393754"/>
            <a:ext cx="5868677" cy="115212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130046" tIns="65023" rIns="130046" bIns="650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00163">
              <a:lnSpc>
                <a:spcPts val="6000"/>
              </a:lnSpc>
            </a:pPr>
            <a:r>
              <a:rPr lang="nl-NL" sz="2800" i="1" dirty="0" smtClean="0">
                <a:solidFill>
                  <a:schemeClr val="accent5">
                    <a:lumMod val="50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Minder geuroverlast</a:t>
            </a:r>
            <a:endParaRPr lang="nl-NL" sz="2800" i="1" dirty="0">
              <a:solidFill>
                <a:schemeClr val="accent5">
                  <a:lumMod val="50000"/>
                </a:schemeClr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odzob v1_FD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thema">
      <a:majorFont>
        <a:latin typeface="Lucida Sans"/>
        <a:ea typeface=""/>
        <a:cs typeface="Arial"/>
      </a:majorFont>
      <a:minorFont>
        <a:latin typeface="Lucida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30046" tIns="65023" rIns="130046" bIns="65023" numCol="1" anchor="ctr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ts val="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500" b="1" i="0" u="none" strike="noStrike" cap="none" normalizeH="0" baseline="0" smtClean="0">
            <a:ln>
              <a:noFill/>
            </a:ln>
            <a:solidFill>
              <a:srgbClr val="07353F"/>
            </a:solidFill>
            <a:effectLst/>
            <a:latin typeface="Lucida Sans" panose="020B0602030504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30046" tIns="65023" rIns="130046" bIns="65023" numCol="1" anchor="ctr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ts val="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500" b="1" i="0" u="none" strike="noStrike" cap="none" normalizeH="0" baseline="0" smtClean="0">
            <a:ln>
              <a:noFill/>
            </a:ln>
            <a:solidFill>
              <a:srgbClr val="07353F"/>
            </a:solidFill>
            <a:effectLst/>
            <a:latin typeface="Lucida Sans" panose="020B0602030504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4 template odzob Koeien.potx" id="{D436FE9C-9884-4E91-A0C5-05EFC4079F03}" vid="{B12F4AFB-63EB-4A3C-BB38-EDC60FB773E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Koeien</Template>
  <TotalTime>140</TotalTime>
  <Words>120</Words>
  <Application>Microsoft Office PowerPoint</Application>
  <PresentationFormat>Aangepast</PresentationFormat>
  <Paragraphs>29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Lucida Sans</vt:lpstr>
      <vt:lpstr>Microsoft Tai Le</vt:lpstr>
      <vt:lpstr>template odzob v1_FD</vt:lpstr>
      <vt:lpstr>Advies Tasforce versnelling innovatieproces stalsystemen</vt:lpstr>
      <vt:lpstr>Adviezen Cie Biesheuvel Taskforce versnelling innovatieproces stalsystemen</vt:lpstr>
      <vt:lpstr>PowerPoint-presentatie</vt:lpstr>
      <vt:lpstr>PowerPoint-presentatie</vt:lpstr>
    </vt:vector>
  </TitlesOfParts>
  <Company>ODZOB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 Stouthart</dc:creator>
  <cp:lastModifiedBy>Fred Stouthart</cp:lastModifiedBy>
  <cp:revision>19</cp:revision>
  <dcterms:created xsi:type="dcterms:W3CDTF">2020-11-24T14:49:48Z</dcterms:created>
  <dcterms:modified xsi:type="dcterms:W3CDTF">2021-04-29T07:26:54Z</dcterms:modified>
</cp:coreProperties>
</file>